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7" r:id="rId1"/>
  </p:sldMasterIdLst>
  <p:notesMasterIdLst>
    <p:notesMasterId r:id="rId15"/>
  </p:notesMasterIdLst>
  <p:sldIdLst>
    <p:sldId id="256" r:id="rId2"/>
    <p:sldId id="265" r:id="rId3"/>
    <p:sldId id="288" r:id="rId4"/>
    <p:sldId id="263" r:id="rId5"/>
    <p:sldId id="264" r:id="rId6"/>
    <p:sldId id="268" r:id="rId7"/>
    <p:sldId id="267" r:id="rId8"/>
    <p:sldId id="290" r:id="rId9"/>
    <p:sldId id="293" r:id="rId10"/>
    <p:sldId id="291" r:id="rId11"/>
    <p:sldId id="292" r:id="rId12"/>
    <p:sldId id="295" r:id="rId13"/>
    <p:sldId id="294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3CF"/>
    <a:srgbClr val="FFFFFF"/>
    <a:srgbClr val="009E3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880B6A6-879D-49B6-8DEC-B6F4AEFA2198}" v="5" dt="2023-08-03T09:16:05.3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59" d="100"/>
          <a:sy n="59" d="100"/>
        </p:scale>
        <p:origin x="92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se kohatäid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3" name="Kuupäeva kohatäid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C8FED-9199-4653-9A0A-719E78994802}" type="datetimeFigureOut">
              <a:rPr lang="et-EE" smtClean="0"/>
              <a:t>20.09.2023</a:t>
            </a:fld>
            <a:endParaRPr lang="et-EE"/>
          </a:p>
        </p:txBody>
      </p:sp>
      <p:sp>
        <p:nvSpPr>
          <p:cNvPr id="4" name="Slaidi pildi kohatä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t-EE"/>
          </a:p>
        </p:txBody>
      </p:sp>
      <p:sp>
        <p:nvSpPr>
          <p:cNvPr id="5" name="Märkmete kohatäid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</a:p>
        </p:txBody>
      </p:sp>
      <p:sp>
        <p:nvSpPr>
          <p:cNvPr id="6" name="Jaluse kohatäid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t-EE"/>
          </a:p>
        </p:txBody>
      </p:sp>
      <p:sp>
        <p:nvSpPr>
          <p:cNvPr id="7" name="Slaidinumbri kohatä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CB2506-FDB5-4590-B6B5-A7D6C198C4C9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2339635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45362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9837651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4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350714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t-E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5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192418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Eesti õppekeelega laste arvu kasv, vene õppekeelega kahanemine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6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13333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+ 4 rühma, +35 last, väikerühmad.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7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19882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/>
              <a:t>Õpilaste üldarv stabiilne, KOV gümnaasiumi läheb ca 33%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BCB2506-FDB5-4590-B6B5-A7D6C198C4C9}" type="slidenum">
              <a:rPr lang="et-EE" smtClean="0"/>
              <a:t>8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11401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itelsla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rgbClr val="009E3B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rgbClr val="009E3B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9E3B"/>
                </a:solidFill>
              </a:defRPr>
            </a:lvl1pPr>
          </a:lstStyle>
          <a:p>
            <a:fld id="{7CE318E8-3F3F-4934-ABFB-9BEB92DCDCC9}" type="datetime1">
              <a:rPr lang="et-EE" smtClean="0"/>
              <a:pPr/>
              <a:t>20.09.2023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9E3B"/>
                </a:solidFill>
              </a:defRPr>
            </a:lvl1pPr>
          </a:lstStyle>
          <a:p>
            <a:r>
              <a:rPr lang="fi-FI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F1D2D8F-F5A0-48B9-82D4-5E59CC4642C5}" type="slidenum">
              <a:rPr lang="et-EE" smtClean="0"/>
              <a:pPr/>
              <a:t>‹#›</a:t>
            </a:fld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23243654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ealkiri ja pildial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9820800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982080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D94FDF-1EC8-462E-B85B-23999B1CC782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6070209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iteallkirjaga ts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93600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8640000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9820800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B79DC-EE26-4FBC-BFA7-9128699527C7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067146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9820800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982080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DEC7B3-0F55-4ACB-87DA-1636DC164A56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948441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sitaadi visiitka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93600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1" y="4013200"/>
            <a:ext cx="982080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982080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4E665-DBB2-4009-AFAA-BE4B3774C720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770435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Õige või 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8" y="609600"/>
            <a:ext cx="9820800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1" y="4013200"/>
            <a:ext cx="982080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9820800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9044EA-2922-4EF6-ADBF-4BEB0BF4E902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0541041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itel ja vertikaal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05C9E-D77B-4CBE-949F-4A348A81E86C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16708271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altiitel ja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2062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785628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8F3B80-9AD5-4E9F-822A-5C1C5DC4600B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458763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ealkiri j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978321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Jaotise pä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E5E276-ABDC-44E9-B0D3-3A9599650A41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363969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19216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3" y="2160589"/>
            <a:ext cx="4788000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708550" y="2160589"/>
            <a:ext cx="4788000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C817D4-C1D5-4EA2-AC53-0409FAAB00CF}" type="datetime1">
              <a:rPr lang="et-EE" smtClean="0"/>
              <a:t>20.09.2023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0433718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õrdl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19216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4" y="2160983"/>
            <a:ext cx="4788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4" y="2737245"/>
            <a:ext cx="478800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708550" y="2160983"/>
            <a:ext cx="478800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708550" y="2737245"/>
            <a:ext cx="4788000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FBFD20-6A43-4D71-A026-ACEC977A2DF7}" type="datetime1">
              <a:rPr lang="et-EE" smtClean="0"/>
              <a:t>20.09.2023</a:t>
            </a:fld>
            <a:endParaRPr lang="et-E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8915153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inult pealki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9820800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73DAF2-E775-4B67-A7B9-5E082A592990}" type="datetime1">
              <a:rPr lang="et-EE" smtClean="0"/>
              <a:t>20.09.2023</a:t>
            </a:fld>
            <a:endParaRPr lang="et-E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7267950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üh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DB7FF9-6FB3-4DD6-99AE-629F4F970DE5}" type="datetime1">
              <a:rPr lang="et-EE" smtClean="0"/>
              <a:t>20.09.2023</a:t>
            </a:fld>
            <a:endParaRPr lang="et-E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157039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Pealdisega si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4500000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1495" y="514924"/>
            <a:ext cx="4860000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4500000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CEF94D-2D37-476A-95F2-E44DB6E250CB}" type="datetime1">
              <a:rPr lang="et-EE" smtClean="0"/>
              <a:t>20.09.2023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33201104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ldiallkirjaga pi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3" y="4800600"/>
            <a:ext cx="98208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9820800" cy="4393333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3" y="5367338"/>
            <a:ext cx="9820800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84CB11-770E-4D9C-932F-D672C85DB37E}" type="datetime1">
              <a:rPr lang="et-EE" smtClean="0"/>
              <a:t>20.09.2023</a:t>
            </a:fld>
            <a:endParaRPr lang="et-E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‹#›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44816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9852000" y="-24030"/>
            <a:ext cx="2340000" cy="6892830"/>
            <a:chOff x="9852000" y="-8467"/>
            <a:chExt cx="2340000" cy="6892830"/>
          </a:xfrm>
        </p:grpSpPr>
        <p:sp>
          <p:nvSpPr>
            <p:cNvPr id="22" name="Rectangle 23"/>
            <p:cNvSpPr/>
            <p:nvPr/>
          </p:nvSpPr>
          <p:spPr>
            <a:xfrm>
              <a:off x="10032000" y="4763"/>
              <a:ext cx="2160000" cy="6868800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rgbClr val="0073CF">
                <a:alpha val="3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10212000" y="-8467"/>
              <a:ext cx="1980000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CF">
                <a:alpha val="1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9852000" y="3063563"/>
              <a:ext cx="2340000" cy="3810000"/>
            </a:xfrm>
            <a:prstGeom prst="triangle">
              <a:avLst>
                <a:gd name="adj" fmla="val 100000"/>
              </a:avLst>
            </a:prstGeom>
            <a:solidFill>
              <a:srgbClr val="0073C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10104000" y="15563"/>
              <a:ext cx="2088000" cy="6868800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CF">
                <a:alpha val="5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15563"/>
              <a:ext cx="1290094" cy="6868800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rgbClr val="0073CF">
                <a:alpha val="65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1400000" y="15563"/>
              <a:ext cx="792000" cy="6868800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73CF">
                <a:alpha val="60000"/>
              </a:srgb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860000" y="3605430"/>
              <a:ext cx="1332000" cy="3268133"/>
            </a:xfrm>
            <a:prstGeom prst="triangle">
              <a:avLst>
                <a:gd name="adj" fmla="val 100000"/>
              </a:avLst>
            </a:prstGeom>
            <a:solidFill>
              <a:srgbClr val="0073C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21" name="Straight Connector 20"/>
            <p:cNvCxnSpPr>
              <a:cxnSpLocks/>
              <a:stCxn id="28" idx="0"/>
            </p:cNvCxnSpPr>
            <p:nvPr/>
          </p:nvCxnSpPr>
          <p:spPr>
            <a:xfrm flipH="1">
              <a:off x="10860000" y="3605430"/>
              <a:ext cx="1332000" cy="3268133"/>
            </a:xfrm>
            <a:prstGeom prst="line">
              <a:avLst/>
            </a:prstGeom>
            <a:ln w="28575">
              <a:solidFill>
                <a:srgbClr val="FFFFFF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t-EE" dirty="0"/>
              <a:t>Klõpsake juhteksemplari pealkirja laadi redigeerimiseks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2000" y="2160589"/>
            <a:ext cx="9540000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t-EE"/>
              <a:t>Klõpsake juhteksemplari tekstilaadide redigeerimiseks</a:t>
            </a:r>
          </a:p>
          <a:p>
            <a:pPr lvl="1"/>
            <a:r>
              <a:rPr lang="et-EE"/>
              <a:t>Teine tase</a:t>
            </a:r>
          </a:p>
          <a:p>
            <a:pPr lvl="2"/>
            <a:r>
              <a:rPr lang="et-EE"/>
              <a:t>Kolmas tase</a:t>
            </a:r>
          </a:p>
          <a:p>
            <a:pPr lvl="3"/>
            <a:r>
              <a:rPr lang="et-EE"/>
              <a:t>Neljas tase</a:t>
            </a:r>
          </a:p>
          <a:p>
            <a:pPr lvl="4"/>
            <a:r>
              <a:rPr lang="et-EE"/>
              <a:t>Viies tase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66274" y="6040800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09E3B"/>
                </a:solidFill>
              </a:defRPr>
            </a:lvl1pPr>
          </a:lstStyle>
          <a:p>
            <a:fld id="{4C7C062B-ABEE-40F3-8A12-FF7C483A6BFF}" type="datetime1">
              <a:rPr lang="et-EE" smtClean="0"/>
              <a:pPr/>
              <a:t>20.09.2023</a:t>
            </a:fld>
            <a:endParaRPr lang="et-E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82000" y="6049612"/>
            <a:ext cx="7623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09E3B"/>
                </a:solidFill>
              </a:defRPr>
            </a:lvl1pPr>
          </a:lstStyle>
          <a:p>
            <a:r>
              <a:rPr lang="fi-FI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38661" y="6040800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9F1D2D8F-F5A0-48B9-82D4-5E59CC4642C5}" type="slidenum">
              <a:rPr lang="et-EE" smtClean="0"/>
              <a:pPr/>
              <a:t>‹#›</a:t>
            </a:fld>
            <a:endParaRPr lang="et-EE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9C0DF40-C474-9E5F-729A-28AA2628CEAA}"/>
              </a:ext>
            </a:extLst>
          </p:cNvPr>
          <p:cNvGrpSpPr/>
          <p:nvPr userDrawn="1"/>
        </p:nvGrpSpPr>
        <p:grpSpPr>
          <a:xfrm>
            <a:off x="10907188" y="238125"/>
            <a:ext cx="1080000" cy="1075950"/>
            <a:chOff x="10907188" y="238125"/>
            <a:chExt cx="1080000" cy="1075950"/>
          </a:xfrm>
        </p:grpSpPr>
        <p:pic>
          <p:nvPicPr>
            <p:cNvPr id="9" name="Pilt 8">
              <a:extLst>
                <a:ext uri="{FF2B5EF4-FFF2-40B4-BE49-F238E27FC236}">
                  <a16:creationId xmlns:a16="http://schemas.microsoft.com/office/drawing/2014/main" id="{6F267939-878B-029B-ACFB-12A747A2E52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975237" y="238125"/>
              <a:ext cx="943903" cy="720000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4A0AF0F-5BD9-401E-F387-3F603F85B1BE}"/>
                </a:ext>
              </a:extLst>
            </p:cNvPr>
            <p:cNvSpPr txBox="1"/>
            <p:nvPr userDrawn="1"/>
          </p:nvSpPr>
          <p:spPr>
            <a:xfrm>
              <a:off x="10907188" y="1006298"/>
              <a:ext cx="1080000" cy="307777"/>
            </a:xfrm>
            <a:prstGeom prst="rect">
              <a:avLst/>
            </a:prstGeom>
            <a:noFill/>
          </p:spPr>
          <p:txBody>
            <a:bodyPr wrap="square" rtlCol="0" anchor="ctr" anchorCtr="0">
              <a:spAutoFit/>
            </a:bodyPr>
            <a:lstStyle/>
            <a:p>
              <a:pPr algn="ctr"/>
              <a:r>
                <a:rPr lang="et-EE" sz="1400"/>
                <a:t>TAPA VALD</a:t>
              </a:r>
            </a:p>
          </p:txBody>
        </p:sp>
      </p:grpSp>
      <p:sp>
        <p:nvSpPr>
          <p:cNvPr id="12" name="Trapezoid 11">
            <a:extLst>
              <a:ext uri="{FF2B5EF4-FFF2-40B4-BE49-F238E27FC236}">
                <a16:creationId xmlns:a16="http://schemas.microsoft.com/office/drawing/2014/main" id="{139DDB8F-627B-E164-445C-4C781B3D618F}"/>
              </a:ext>
            </a:extLst>
          </p:cNvPr>
          <p:cNvSpPr/>
          <p:nvPr userDrawn="1"/>
        </p:nvSpPr>
        <p:spPr>
          <a:xfrm>
            <a:off x="0" y="0"/>
            <a:ext cx="540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009E3B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3" name="Trapezoid 11">
            <a:extLst>
              <a:ext uri="{FF2B5EF4-FFF2-40B4-BE49-F238E27FC236}">
                <a16:creationId xmlns:a16="http://schemas.microsoft.com/office/drawing/2014/main" id="{26729C1A-08A8-08C7-13AB-70C9A49E06CE}"/>
              </a:ext>
            </a:extLst>
          </p:cNvPr>
          <p:cNvSpPr/>
          <p:nvPr userDrawn="1"/>
        </p:nvSpPr>
        <p:spPr>
          <a:xfrm>
            <a:off x="0" y="0"/>
            <a:ext cx="450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4" name="Trapezoid 11">
            <a:extLst>
              <a:ext uri="{FF2B5EF4-FFF2-40B4-BE49-F238E27FC236}">
                <a16:creationId xmlns:a16="http://schemas.microsoft.com/office/drawing/2014/main" id="{ECDE8BEC-1E29-509A-8138-A35518852E16}"/>
              </a:ext>
            </a:extLst>
          </p:cNvPr>
          <p:cNvSpPr/>
          <p:nvPr userDrawn="1"/>
        </p:nvSpPr>
        <p:spPr>
          <a:xfrm>
            <a:off x="0" y="0"/>
            <a:ext cx="396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009E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7" name="Trapezoid 11">
            <a:extLst>
              <a:ext uri="{FF2B5EF4-FFF2-40B4-BE49-F238E27FC236}">
                <a16:creationId xmlns:a16="http://schemas.microsoft.com/office/drawing/2014/main" id="{145631D8-4A22-D2D9-1FA0-313ABCA072E7}"/>
              </a:ext>
            </a:extLst>
          </p:cNvPr>
          <p:cNvSpPr/>
          <p:nvPr userDrawn="1"/>
        </p:nvSpPr>
        <p:spPr>
          <a:xfrm>
            <a:off x="0" y="0"/>
            <a:ext cx="342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  <p:sp>
        <p:nvSpPr>
          <p:cNvPr id="18" name="Trapezoid 11">
            <a:extLst>
              <a:ext uri="{FF2B5EF4-FFF2-40B4-BE49-F238E27FC236}">
                <a16:creationId xmlns:a16="http://schemas.microsoft.com/office/drawing/2014/main" id="{B4E9AA10-7E72-3516-F430-0AFE20985EB5}"/>
              </a:ext>
            </a:extLst>
          </p:cNvPr>
          <p:cNvSpPr/>
          <p:nvPr userDrawn="1"/>
        </p:nvSpPr>
        <p:spPr>
          <a:xfrm>
            <a:off x="0" y="0"/>
            <a:ext cx="288000" cy="6867889"/>
          </a:xfrm>
          <a:custGeom>
            <a:avLst/>
            <a:gdLst>
              <a:gd name="connsiteX0" fmla="*/ 0 w 358408"/>
              <a:gd name="connsiteY0" fmla="*/ 6868800 h 6868800"/>
              <a:gd name="connsiteX1" fmla="*/ 103386 w 358408"/>
              <a:gd name="connsiteY1" fmla="*/ 0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0 w 358408"/>
              <a:gd name="connsiteY0" fmla="*/ 6868800 h 6868800"/>
              <a:gd name="connsiteX1" fmla="*/ 80411 w 358408"/>
              <a:gd name="connsiteY1" fmla="*/ 105685 h 6868800"/>
              <a:gd name="connsiteX2" fmla="*/ 255022 w 358408"/>
              <a:gd name="connsiteY2" fmla="*/ 0 h 6868800"/>
              <a:gd name="connsiteX3" fmla="*/ 358408 w 358408"/>
              <a:gd name="connsiteY3" fmla="*/ 6868800 h 6868800"/>
              <a:gd name="connsiteX4" fmla="*/ 0 w 358408"/>
              <a:gd name="connsiteY4" fmla="*/ 6868800 h 6868800"/>
              <a:gd name="connsiteX0" fmla="*/ 2933 w 361341"/>
              <a:gd name="connsiteY0" fmla="*/ 6868800 h 6868800"/>
              <a:gd name="connsiteX1" fmla="*/ 0 w 361341"/>
              <a:gd name="connsiteY1" fmla="*/ 10435 h 6868800"/>
              <a:gd name="connsiteX2" fmla="*/ 257955 w 361341"/>
              <a:gd name="connsiteY2" fmla="*/ 0 h 6868800"/>
              <a:gd name="connsiteX3" fmla="*/ 361341 w 361341"/>
              <a:gd name="connsiteY3" fmla="*/ 6868800 h 6868800"/>
              <a:gd name="connsiteX4" fmla="*/ 2933 w 361341"/>
              <a:gd name="connsiteY4" fmla="*/ 6868800 h 6868800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44846 w 361341"/>
              <a:gd name="connsiteY2" fmla="*/ 1472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55562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60465 h 6860465"/>
              <a:gd name="connsiteX1" fmla="*/ 0 w 361341"/>
              <a:gd name="connsiteY1" fmla="*/ 2100 h 6860465"/>
              <a:gd name="connsiteX2" fmla="*/ 160325 w 361341"/>
              <a:gd name="connsiteY2" fmla="*/ 0 h 6860465"/>
              <a:gd name="connsiteX3" fmla="*/ 361341 w 361341"/>
              <a:gd name="connsiteY3" fmla="*/ 6860465 h 6860465"/>
              <a:gd name="connsiteX4" fmla="*/ 2933 w 361341"/>
              <a:gd name="connsiteY4" fmla="*/ 6860465 h 6860465"/>
              <a:gd name="connsiteX0" fmla="*/ 2933 w 361341"/>
              <a:gd name="connsiteY0" fmla="*/ 6859275 h 6859275"/>
              <a:gd name="connsiteX1" fmla="*/ 0 w 361341"/>
              <a:gd name="connsiteY1" fmla="*/ 910 h 6859275"/>
              <a:gd name="connsiteX2" fmla="*/ 163896 w 361341"/>
              <a:gd name="connsiteY2" fmla="*/ 0 h 6859275"/>
              <a:gd name="connsiteX3" fmla="*/ 361341 w 361341"/>
              <a:gd name="connsiteY3" fmla="*/ 6859275 h 6859275"/>
              <a:gd name="connsiteX4" fmla="*/ 2933 w 361341"/>
              <a:gd name="connsiteY4" fmla="*/ 6859275 h 6859275"/>
              <a:gd name="connsiteX0" fmla="*/ 2933 w 361341"/>
              <a:gd name="connsiteY0" fmla="*/ 6858365 h 6858365"/>
              <a:gd name="connsiteX1" fmla="*/ 0 w 361341"/>
              <a:gd name="connsiteY1" fmla="*/ 0 h 6858365"/>
              <a:gd name="connsiteX2" fmla="*/ 163896 w 361341"/>
              <a:gd name="connsiteY2" fmla="*/ 278 h 6858365"/>
              <a:gd name="connsiteX3" fmla="*/ 361341 w 361341"/>
              <a:gd name="connsiteY3" fmla="*/ 6858365 h 6858365"/>
              <a:gd name="connsiteX4" fmla="*/ 2933 w 361341"/>
              <a:gd name="connsiteY4" fmla="*/ 6858365 h 6858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61341" h="6858365">
                <a:moveTo>
                  <a:pt x="2933" y="6858365"/>
                </a:moveTo>
                <a:cubicBezTo>
                  <a:pt x="1955" y="4572243"/>
                  <a:pt x="978" y="2286122"/>
                  <a:pt x="0" y="0"/>
                </a:cubicBezTo>
                <a:lnTo>
                  <a:pt x="163896" y="278"/>
                </a:lnTo>
                <a:lnTo>
                  <a:pt x="361341" y="6858365"/>
                </a:lnTo>
                <a:lnTo>
                  <a:pt x="2933" y="6858365"/>
                </a:lnTo>
                <a:close/>
              </a:path>
            </a:pathLst>
          </a:custGeom>
          <a:solidFill>
            <a:srgbClr val="0073CF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548639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hf hdr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9E3B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bg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ealkiri 1">
            <a:extLst>
              <a:ext uri="{FF2B5EF4-FFF2-40B4-BE49-F238E27FC236}">
                <a16:creationId xmlns:a16="http://schemas.microsoft.com/office/drawing/2014/main" id="{3E11E4B9-7CA4-30A4-CA81-AC65F6D3EE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3426" y="692727"/>
            <a:ext cx="9115424" cy="5795622"/>
          </a:xfrm>
        </p:spPr>
        <p:txBody>
          <a:bodyPr/>
          <a:lstStyle/>
          <a:p>
            <a:pPr algn="ctr"/>
            <a:br>
              <a:rPr lang="fi-FI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5" name="Jaluse kohatäide 4">
            <a:extLst>
              <a:ext uri="{FF2B5EF4-FFF2-40B4-BE49-F238E27FC236}">
                <a16:creationId xmlns:a16="http://schemas.microsoft.com/office/drawing/2014/main" id="{30EFE545-E678-6FE2-B80F-9A79FC97D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>
                <a:solidFill>
                  <a:schemeClr val="bg1"/>
                </a:solidFill>
              </a:rPr>
              <a:t>Tapa Vallavalitsus | Pikk 15, Tapa | 322 9650 | vallavalitsus@tapa.ee | www.tapa.ee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4" name="Kuupäeva kohatäide 3">
            <a:extLst>
              <a:ext uri="{FF2B5EF4-FFF2-40B4-BE49-F238E27FC236}">
                <a16:creationId xmlns:a16="http://schemas.microsoft.com/office/drawing/2014/main" id="{7F50CEC1-D7F9-7386-90B1-9F4537C9C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74DB2C-3BBC-48AB-A593-4D12E399C25D}" type="datetime1">
              <a:rPr lang="et-EE" smtClean="0">
                <a:solidFill>
                  <a:schemeClr val="bg1"/>
                </a:solidFill>
              </a:rPr>
              <a:t>20.09.2023</a:t>
            </a:fld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BCF72CB3-B4BE-7E08-649B-B352000FEA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56872" y="692727"/>
            <a:ext cx="8691978" cy="4735307"/>
          </a:xfrm>
        </p:spPr>
        <p:txBody>
          <a:bodyPr>
            <a:normAutofit fontScale="25000" lnSpcReduction="20000"/>
          </a:bodyPr>
          <a:lstStyle/>
          <a:p>
            <a:pPr algn="ctr"/>
            <a:endParaRPr lang="et-EE" sz="3600" b="1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t-EE" sz="98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r>
              <a:rPr lang="fi-FI" sz="1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LINNAS AMBLA MNT 41A JA</a:t>
            </a:r>
            <a:br>
              <a:rPr lang="fi-FI" sz="1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fi-FI" sz="1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PARGI TN 23A MAAÜKSUSTE JA LÄHIALA DETAILPLANEERING</a:t>
            </a:r>
            <a:r>
              <a:rPr lang="et-EE" sz="128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 ESKIISI TUTVUSTAMINE</a:t>
            </a:r>
            <a:endParaRPr lang="et-EE" sz="12800" dirty="0"/>
          </a:p>
          <a:p>
            <a:endParaRPr lang="et-EE" sz="12800" dirty="0"/>
          </a:p>
          <a:p>
            <a:endParaRPr lang="et-EE" sz="12800" dirty="0"/>
          </a:p>
          <a:p>
            <a:r>
              <a:rPr lang="et-EE" sz="12800" dirty="0"/>
              <a:t>Marko Teiva</a:t>
            </a:r>
          </a:p>
          <a:p>
            <a:r>
              <a:rPr lang="et-EE" sz="12800" dirty="0"/>
              <a:t>ettevõtlusspetsialist</a:t>
            </a:r>
          </a:p>
        </p:txBody>
      </p:sp>
    </p:spTree>
    <p:extLst>
      <p:ext uri="{BB962C8B-B14F-4D97-AF65-F5344CB8AC3E}">
        <p14:creationId xmlns:p14="http://schemas.microsoft.com/office/powerpoint/2010/main" val="29971000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55CDAAA0-65ED-DB5A-1F17-4943B51410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5055" y="959517"/>
            <a:ext cx="9666516" cy="4938965"/>
          </a:xfr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CE8CD-0AEC-B418-05B1-B77160426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20C685-F06B-41EB-62ED-120A4F3DA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CF1FAF-85DA-58E0-5521-0EAAEC1CF8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10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8905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0930D9-A825-C64E-FD82-38E6456B42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06006CA-C8AE-46F7-7CD1-AB1E4ECEA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691863-135A-7C8B-1796-AF4AC82D3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11</a:t>
            </a:fld>
            <a:endParaRPr lang="et-EE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4B5273D-A783-2D92-9E33-997C385BDB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5314" y="682218"/>
            <a:ext cx="8870013" cy="526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75789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0CAA8C-9CD8-6BF8-D97A-D3484679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544286"/>
          </a:xfrm>
        </p:spPr>
        <p:txBody>
          <a:bodyPr>
            <a:normAutofit/>
          </a:bodyPr>
          <a:lstStyle/>
          <a:p>
            <a:pPr algn="ctr"/>
            <a:r>
              <a:rPr lang="et-EE" sz="24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 elluviimiseks vajalikud toimingud</a:t>
            </a:r>
            <a:endParaRPr lang="et-EE" sz="24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F4D50B-FAEA-BE4B-64C1-5FEAEB6E35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0" y="1458687"/>
            <a:ext cx="9540000" cy="4582676"/>
          </a:xfrm>
        </p:spPr>
        <p:txBody>
          <a:bodyPr>
            <a:normAutofit fontScale="92500" lnSpcReduction="10000"/>
          </a:bodyPr>
          <a:lstStyle/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Katastriüksuste moodustamine.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Lepingute sõlmimine ja vajadusel servituutide seadmine.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Tehniliste tingimuste taotlemine tehnovõrkudega liitumiseks ja projekteerimiseks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Tehnovõrkude projekteerimine ja ehitamine. 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Planeeringualal asuvate tänavate, ristmike ja juurdepääsuteede projekteerimine ning ehitamine. Peale ehitustöid tänava äärsete alade heakorrastamine.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Ehituslubade taotlemine hoonetele. 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Hoonete ehitamine.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Kruntide heakorrastamine ja haljastamine. 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Kasutuslubade taotlemine hoonetele.</a:t>
            </a:r>
          </a:p>
          <a:p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88BECD-63A7-3C6D-1038-DC4EF7D33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E998EA-7575-ED2F-DF36-EF5A14CB9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E952AC-7420-FDD9-9D43-473E40496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12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051031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CFA80-CFB8-2F25-ED9A-7D507EF788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718457"/>
          </a:xfrm>
        </p:spPr>
        <p:txBody>
          <a:bodyPr/>
          <a:lstStyle/>
          <a:p>
            <a:pPr algn="ctr"/>
            <a:r>
              <a:rPr lang="et-EE" sz="3600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 elluviimise ajakava</a:t>
            </a:r>
            <a:endParaRPr lang="et-EE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B9DD1E-915C-EF4E-5380-2264B1F428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0" y="1328057"/>
            <a:ext cx="9540000" cy="5077868"/>
          </a:xfrm>
        </p:spPr>
        <p:txBody>
          <a:bodyPr>
            <a:noAutofit/>
          </a:bodyPr>
          <a:lstStyle/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Detailplaneeringus koostamine 2023-2024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Taristu projekteerimine 2024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Riigilt maa ostmine 2024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Kruntide moodustamine 2024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Taristu välja ehitamine 2025-2026 (ÜVK, uued ristmikud)</a:t>
            </a:r>
          </a:p>
          <a:p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Kruntide võõrandamine/hoonestusõiguse seadmine 2024-2025</a:t>
            </a:r>
          </a:p>
          <a:p>
            <a:pPr marL="0" indent="0">
              <a:buNone/>
            </a:pPr>
            <a:endParaRPr lang="et-EE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Tapa valla teehoiukava investeeringud:</a:t>
            </a:r>
          </a:p>
          <a:p>
            <a:pPr marL="0" indent="0">
              <a:buNone/>
            </a:pP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Pargi tn mustkatte uuendamine 2025</a:t>
            </a:r>
          </a:p>
          <a:p>
            <a:pPr marL="0" indent="0">
              <a:buNone/>
            </a:pPr>
            <a:r>
              <a:rPr lang="et-EE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Amble</a:t>
            </a:r>
            <a:r>
              <a:rPr lang="et-E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mnt rekonstrueerimine ja kõnnitee rajamine 2025-2026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3ED994-2E90-2954-6CF9-7CD5E81A0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11BB0C-EA3B-14F6-7894-2EEDA6B9E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B9DDC-2FB0-0572-BD87-D1F2939D4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13</a:t>
            </a:fld>
            <a:endParaRPr lang="et-EE"/>
          </a:p>
        </p:txBody>
      </p:sp>
    </p:spTree>
    <p:extLst>
      <p:ext uri="{BB962C8B-B14F-4D97-AF65-F5344CB8AC3E}">
        <p14:creationId xmlns:p14="http://schemas.microsoft.com/office/powerpoint/2010/main" val="2301600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F6DF-D0BA-AA0F-6A02-A6942A53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6B076-5DE4-C489-98B8-66B917B1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dirty="0"/>
              <a:t>Tapa Vallavalitsus | Pikk 15, Tapa | 322 9650 | vallavalitsus@tapa.ee | www.tapa.ee</a:t>
            </a:r>
            <a:endParaRPr lang="et-EE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3F14-A469-AFE0-5275-3F47A0A8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2</a:t>
            </a:fld>
            <a:endParaRPr lang="et-E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C26A2612-595E-A01C-DD9C-C3A2875928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1999" y="653144"/>
            <a:ext cx="9960171" cy="5047508"/>
          </a:xfrm>
        </p:spPr>
        <p:txBody>
          <a:bodyPr>
            <a:no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t-E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Detailplaneeringu koostamise eesmärk on Ambla mnt 41a maaüksusele ja Pargi tn 23a maaüksusele kruntide moodustamine, hoonestusala planeerimine ning maaüksustele ehitus- ja hoonestusõiguste määramine.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Detailplaneeringu eesmärk on planeeringuala maaüksuste sihtotstarvete muutmine elamumaa kruntideks vastavalt üldplaneeringu kohasele maakasutuse juhtotstarbele.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Üldplaneeringu kohaselt asuvad maaüksused tihehoonestusalal, kus ehitamise eelduseks on detailplaneering.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t-EE" sz="2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Ühtlasi määratakse detailplaneeringuga elamumaa krundile ehitusõigus, lahendatakse juurdepääsud, parkimine, haljastus, tehnovõrkudega varustus ja heakord</a:t>
            </a:r>
            <a:endParaRPr lang="et-EE" sz="2600" dirty="0"/>
          </a:p>
        </p:txBody>
      </p:sp>
    </p:spTree>
    <p:extLst>
      <p:ext uri="{BB962C8B-B14F-4D97-AF65-F5344CB8AC3E}">
        <p14:creationId xmlns:p14="http://schemas.microsoft.com/office/powerpoint/2010/main" val="34002872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F6DF-D0BA-AA0F-6A02-A6942A53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6B076-5DE4-C489-98B8-66B917B1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3F14-A469-AFE0-5275-3F47A0A8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3</a:t>
            </a:fld>
            <a:endParaRPr lang="et-E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E988259-1791-9C46-D290-FDA0AAED4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808" y="526342"/>
            <a:ext cx="9540000" cy="5349164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buNone/>
              <a:tabLst>
                <a:tab pos="1371600" algn="l"/>
              </a:tabLst>
            </a:pPr>
            <a:endParaRPr lang="et-E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just">
              <a:buNone/>
              <a:tabLst>
                <a:tab pos="1371600" algn="l"/>
              </a:tabLst>
            </a:pP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 koostamise alused ja lähtedokumendid:</a:t>
            </a:r>
          </a:p>
          <a:p>
            <a:pPr marR="1905" lvl="0" algn="just" fontAlgn="base" hangingPunct="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701040" algn="l"/>
                <a:tab pos="1143000" algn="l"/>
                <a:tab pos="4057650" algn="l"/>
              </a:tabLst>
            </a:pPr>
            <a:r>
              <a:rPr lang="et-EE" sz="9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valla üldplaneering 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(kehtestatud 29.09.2022, otsusega nr 48);</a:t>
            </a:r>
          </a:p>
          <a:p>
            <a:pPr marR="1905" lvl="0" algn="just" fontAlgn="base" hangingPunct="0">
              <a:spcAft>
                <a:spcPts val="0"/>
              </a:spcAft>
              <a:buFont typeface="Courier New" panose="02070309020205020404" pitchFamily="49" charset="0"/>
              <a:buChar char="o"/>
              <a:tabLst>
                <a:tab pos="701040" algn="l"/>
                <a:tab pos="1143000" algn="l"/>
                <a:tab pos="4057650" algn="l"/>
              </a:tabLst>
            </a:pP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Vallavalitsuse 26. oktoobri 2022. a algatamise korraldus nr 551 ja korralduse lisad – Lisa 1.Planeeringuala skeem, Lisa 2. Lähteülesanne detailplaneeringu koostamiseks;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t-EE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Geodeediline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aluskaart, töö nr GD-23-214, juuni 2023. a, </a:t>
            </a:r>
            <a:r>
              <a:rPr lang="et-EE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mõõdistaja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t-EE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TOPGeodeesia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OÜ.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Detailplaneeringut menetletakse planeerimisseaduse (RT I, 26.02.2015, 3) alusel. Planeering on kehtiva Tapa valla üldplaneeringu kohane.</a:t>
            </a:r>
          </a:p>
          <a:p>
            <a:pPr algn="just">
              <a:buFont typeface="Courier New" panose="02070309020205020404" pitchFamily="49" charset="0"/>
              <a:buChar char="o"/>
            </a:pP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Planeeringut koostab</a:t>
            </a:r>
            <a:r>
              <a:rPr lang="et-EE" sz="96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OÜ </a:t>
            </a:r>
            <a:r>
              <a:rPr lang="et-EE" sz="9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Entec</a:t>
            </a: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Eesti arhitekt-planeerija Janne Tekku (ruumilise keskkonna planeerija, tase 7, kutsetunnistus nr 176296). </a:t>
            </a:r>
          </a:p>
          <a:p>
            <a:pPr>
              <a:buFont typeface="Courier New" panose="02070309020205020404" pitchFamily="49" charset="0"/>
              <a:buChar char="o"/>
            </a:pPr>
            <a:endParaRPr lang="et-EE" sz="9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t-EE" sz="9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Planeeringuala pindala on 1,65 ha. 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0689507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4</a:t>
            </a:fld>
            <a:endParaRPr lang="et-E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1E0201ED-5022-F90F-4AA8-D3F724389D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0" y="443263"/>
            <a:ext cx="9540000" cy="5598099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  <a:tabLst>
                <a:tab pos="13716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Planeeritava ala moodustavad:</a:t>
            </a:r>
          </a:p>
          <a:p>
            <a:pPr marL="742950" lvl="1" indent="-285750" algn="just" fontAlgn="base" hangingPunct="0">
              <a:buFont typeface="Symbol" panose="05050102010706020507" pitchFamily="18" charset="2"/>
              <a:buChar char="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Ambla mnt 41a katastriüksus (katastritunnus 79201:001:0593, sihtotstarbeta maa, pindala 5195 m</a:t>
            </a:r>
            <a:r>
              <a:rPr lang="et-EE" sz="24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);</a:t>
            </a:r>
          </a:p>
          <a:p>
            <a:pPr marL="742950" lvl="1" indent="-285750" algn="just" fontAlgn="base" hangingPunct="0">
              <a:buFont typeface="Symbol" panose="05050102010706020507" pitchFamily="18" charset="2"/>
              <a:buChar char="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Pargi tn 23a katastriüksus (katastritunnus 79201:001:0515, sihtotstarbeta maa, pindala 3301 m²);</a:t>
            </a:r>
          </a:p>
          <a:p>
            <a:pPr marL="457200" lvl="1" indent="0" algn="just" fontAlgn="base" hangingPunct="0">
              <a:buNone/>
              <a:tabLst>
                <a:tab pos="1028700" algn="l"/>
              </a:tabLst>
            </a:pPr>
            <a:endParaRPr lang="et-EE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742950" lvl="1" indent="-285750" algn="just" fontAlgn="base" hangingPunct="0">
              <a:buFont typeface="Symbol" panose="05050102010706020507" pitchFamily="18" charset="2"/>
              <a:buChar char="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lähialana on kaasatud osaliselt järgnevad katastriüksused:</a:t>
            </a:r>
          </a:p>
          <a:p>
            <a:pPr marL="342900" lvl="0" indent="-342900" algn="just" fontAlgn="base" hangingPunct="0">
              <a:buFont typeface="+mj-lt"/>
              <a:buAutoNum type="arabicParenR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Ambla maantee L3 (katastritunnus  79001:001:0516, transpordimaa);</a:t>
            </a:r>
          </a:p>
          <a:p>
            <a:pPr marL="342900" lvl="0" indent="-342900" algn="just" fontAlgn="base" hangingPunct="0">
              <a:buFont typeface="+mj-lt"/>
              <a:buAutoNum type="arabicParenR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Õhtu puiestee L4 (katastritunnus 79001:001:0679, transpordimaa);</a:t>
            </a:r>
          </a:p>
          <a:p>
            <a:pPr marL="342900" lvl="0" indent="-342900" algn="just" fontAlgn="base" hangingPunct="0">
              <a:buFont typeface="+mj-lt"/>
              <a:buAutoNum type="arabicParenR" startAt="2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Pargi tänav L3 (katastritunnus 79001:001:0498, transpordimaa);</a:t>
            </a:r>
          </a:p>
          <a:p>
            <a:pPr marL="342900" lvl="0" indent="-342900" algn="just" fontAlgn="base" hangingPunct="0">
              <a:buFont typeface="+mj-lt"/>
              <a:buAutoNum type="arabicParenR" startAt="2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Ristiku tänav (katastritunnus  79001:001:0226, transpordimaa);</a:t>
            </a:r>
          </a:p>
          <a:p>
            <a:pPr marL="342900" lvl="0" indent="-342900" algn="just" fontAlgn="base" hangingPunct="0">
              <a:buFont typeface="+mj-lt"/>
              <a:buAutoNum type="arabicParenR" startAt="2"/>
              <a:tabLst>
                <a:tab pos="1028700" algn="l"/>
              </a:tabLst>
            </a:pPr>
            <a:r>
              <a:rPr lang="et-EE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Eha tn 4 (katastritunnus 79201:001:0268, üldkasutatav maa).</a:t>
            </a:r>
          </a:p>
          <a:p>
            <a:pPr marL="0" indent="0">
              <a:buNone/>
            </a:pPr>
            <a:endParaRPr lang="et-EE" dirty="0"/>
          </a:p>
        </p:txBody>
      </p:sp>
    </p:spTree>
    <p:extLst>
      <p:ext uri="{BB962C8B-B14F-4D97-AF65-F5344CB8AC3E}">
        <p14:creationId xmlns:p14="http://schemas.microsoft.com/office/powerpoint/2010/main" val="13447706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3F6DF-D0BA-AA0F-6A02-A6942A53B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16B076-5DE4-C489-98B8-66B917B13D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923F14-A469-AFE0-5275-3F47A0A80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5</a:t>
            </a:fld>
            <a:endParaRPr lang="et-EE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8C0F49F5-C047-B3CF-4E75-216419F381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2000" y="452075"/>
            <a:ext cx="9540000" cy="5589287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valla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üldplaneeringu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kehtestatud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29.09.2022. a)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alusel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asuvad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planeeringualale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jäävad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katastriüksused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elamumaa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juhtotstarbega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alal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(E).</a:t>
            </a:r>
            <a:endParaRPr lang="et-E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Tapa valla üldplaneeringuga on määratud Tapa linnas minimaalseks lubatud väikeelamukrundi suurused 1200 m</a:t>
            </a:r>
            <a:r>
              <a:rPr lang="et-EE" sz="1800" baseline="30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et-EE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</a:p>
          <a:p>
            <a:endParaRPr lang="et-EE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t-EE" dirty="0">
              <a:latin typeface="Times New Roman" panose="02020603050405020304" pitchFamily="18" charset="0"/>
            </a:endParaRPr>
          </a:p>
          <a:p>
            <a:pPr marL="0" indent="0">
              <a:buNone/>
            </a:pPr>
            <a:endParaRPr lang="et-EE" dirty="0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5A7017EC-0ABD-04BE-BCE5-456C2091A3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71" y="1700262"/>
            <a:ext cx="7541274" cy="4340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99892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FD76-4FB1-D8DD-F6F9-870D96FB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609600"/>
            <a:ext cx="9540000" cy="563418"/>
          </a:xfrm>
        </p:spPr>
        <p:txBody>
          <a:bodyPr>
            <a:normAutofit fontScale="90000"/>
          </a:bodyPr>
          <a:lstStyle/>
          <a:p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r>
              <a:rPr lang="et-EE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Tugipl</a:t>
            </a: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6</a:t>
            </a:fld>
            <a:endParaRPr lang="et-E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319EBD20-D1F2-0F39-571A-18AC6AF325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82000" y="1026159"/>
            <a:ext cx="8999428" cy="5023453"/>
          </a:xfrm>
        </p:spPr>
      </p:pic>
    </p:spTree>
    <p:extLst>
      <p:ext uri="{BB962C8B-B14F-4D97-AF65-F5344CB8AC3E}">
        <p14:creationId xmlns:p14="http://schemas.microsoft.com/office/powerpoint/2010/main" val="42429061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FD76-4FB1-D8DD-F6F9-870D96FB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2000" y="252557"/>
            <a:ext cx="9540000" cy="563418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Kontaktivöönd</a:t>
            </a: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7</a:t>
            </a:fld>
            <a:endParaRPr lang="et-EE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B4D22C89-D01C-841D-71F4-6BC36FF1567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66213" y="707432"/>
            <a:ext cx="8812000" cy="5698493"/>
          </a:xfrm>
        </p:spPr>
      </p:pic>
    </p:spTree>
    <p:extLst>
      <p:ext uri="{BB962C8B-B14F-4D97-AF65-F5344CB8AC3E}">
        <p14:creationId xmlns:p14="http://schemas.microsoft.com/office/powerpoint/2010/main" val="26873469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9FD76-4FB1-D8DD-F6F9-870D96FBE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330" y="76200"/>
            <a:ext cx="9540000" cy="563418"/>
          </a:xfrm>
        </p:spPr>
        <p:txBody>
          <a:bodyPr>
            <a:normAutofit fontScale="90000"/>
          </a:bodyPr>
          <a:lstStyle/>
          <a:p>
            <a:pPr algn="ctr"/>
            <a:r>
              <a:rPr lang="et-EE" sz="27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PÕHIJOONIS </a:t>
            </a: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br>
              <a:rPr lang="et-E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lang="et-EE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46A562-C7FF-2706-38C4-F560EC357F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B43E03-1AB5-9201-4079-A5DE928097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FEA668-E393-4F75-E0C6-6C6943A3F2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8</a:t>
            </a:fld>
            <a:endParaRPr lang="et-EE"/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725BB61E-5BC9-B1F4-4EE6-D28EA996803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639618"/>
            <a:ext cx="12027026" cy="6218382"/>
          </a:xfrm>
        </p:spPr>
      </p:pic>
    </p:spTree>
    <p:extLst>
      <p:ext uri="{BB962C8B-B14F-4D97-AF65-F5344CB8AC3E}">
        <p14:creationId xmlns:p14="http://schemas.microsoft.com/office/powerpoint/2010/main" val="32164199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398EDC-4F8F-D8D2-0325-1ED3005EC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2C7AAA-A756-48A6-867E-3DEB86414DD4}" type="datetime1">
              <a:rPr lang="et-EE" smtClean="0"/>
              <a:t>20.09.2023</a:t>
            </a:fld>
            <a:endParaRPr lang="et-E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D56B-ED2F-94E4-4679-5DBC3855F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/>
              <a:t>Tapa Vallavalitsus | Pikk 15, Tapa | 322 9650 | vallavalitsus@tapa.ee | www.tapa.ee</a:t>
            </a:r>
            <a:endParaRPr lang="et-E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E562AB-762C-2040-B1B8-879323819F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1D2D8F-F5A0-48B9-82D4-5E59CC4642C5}" type="slidenum">
              <a:rPr lang="et-EE" smtClean="0"/>
              <a:t>9</a:t>
            </a:fld>
            <a:endParaRPr lang="et-EE"/>
          </a:p>
        </p:txBody>
      </p:sp>
      <p:pic>
        <p:nvPicPr>
          <p:cNvPr id="12" name="Content Placeholder 11">
            <a:extLst>
              <a:ext uri="{FF2B5EF4-FFF2-40B4-BE49-F238E27FC236}">
                <a16:creationId xmlns:a16="http://schemas.microsoft.com/office/drawing/2014/main" id="{9D9F298F-0BFF-C189-D646-3B65C9E803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1296" y="261259"/>
            <a:ext cx="10436818" cy="5849488"/>
          </a:xfrm>
        </p:spPr>
      </p:pic>
    </p:spTree>
    <p:extLst>
      <p:ext uri="{BB962C8B-B14F-4D97-AF65-F5344CB8AC3E}">
        <p14:creationId xmlns:p14="http://schemas.microsoft.com/office/powerpoint/2010/main" val="3496245861"/>
      </p:ext>
    </p:extLst>
  </p:cSld>
  <p:clrMapOvr>
    <a:masterClrMapping/>
  </p:clrMapOvr>
</p:sld>
</file>

<file path=ppt/theme/theme1.xml><?xml version="1.0" encoding="utf-8"?>
<a:theme xmlns:a="http://schemas.openxmlformats.org/drawingml/2006/main" name="Fassett">
  <a:themeElements>
    <a:clrScheme name="Sinin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set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set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apaVV_v4.potx" id="{6ED80967-62B3-43C1-8578-B2B48B4B0AE4}" vid="{A9A7F58F-0184-40AB-9EB7-9E889FFD11F5}"/>
    </a:ext>
  </a:extLst>
</a:theme>
</file>

<file path=ppt/theme/theme2.xml><?xml version="1.0" encoding="utf-8"?>
<a:theme xmlns:a="http://schemas.openxmlformats.org/drawingml/2006/main" name="Office'i kujundu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TapaVV_plank</Template>
  <TotalTime>15886</TotalTime>
  <Words>786</Words>
  <Application>Microsoft Office PowerPoint</Application>
  <PresentationFormat>Laiekraan</PresentationFormat>
  <Paragraphs>106</Paragraphs>
  <Slides>13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7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13</vt:i4>
      </vt:variant>
    </vt:vector>
  </HeadingPairs>
  <TitlesOfParts>
    <vt:vector size="21" baseType="lpstr">
      <vt:lpstr>Arial</vt:lpstr>
      <vt:lpstr>Calibri</vt:lpstr>
      <vt:lpstr>Courier New</vt:lpstr>
      <vt:lpstr>Symbol</vt:lpstr>
      <vt:lpstr>Times New Roman</vt:lpstr>
      <vt:lpstr>Trebuchet MS</vt:lpstr>
      <vt:lpstr>Wingdings 3</vt:lpstr>
      <vt:lpstr>Fassett</vt:lpstr>
      <vt:lpstr>  </vt:lpstr>
      <vt:lpstr>PowerPointi esitlus</vt:lpstr>
      <vt:lpstr>PowerPointi esitlus</vt:lpstr>
      <vt:lpstr>PowerPointi esitlus</vt:lpstr>
      <vt:lpstr>PowerPointi esitlus</vt:lpstr>
      <vt:lpstr>  Tugipl</vt:lpstr>
      <vt:lpstr>Kontaktivöönd  </vt:lpstr>
      <vt:lpstr>PÕHIJOONIS   </vt:lpstr>
      <vt:lpstr>PowerPointi esitlus</vt:lpstr>
      <vt:lpstr>PowerPointi esitlus</vt:lpstr>
      <vt:lpstr>PowerPointi esitlus</vt:lpstr>
      <vt:lpstr>Planeeringu elluviimiseks vajalikud toimingud</vt:lpstr>
      <vt:lpstr>Planeeringu elluviimise ajakava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Pealkiri</dc:title>
  <dc:creator>Marko Teiva</dc:creator>
  <cp:lastModifiedBy>Kuido Merits</cp:lastModifiedBy>
  <cp:revision>87</cp:revision>
  <dcterms:created xsi:type="dcterms:W3CDTF">2022-11-03T11:20:26Z</dcterms:created>
  <dcterms:modified xsi:type="dcterms:W3CDTF">2023-09-20T06:53:41Z</dcterms:modified>
</cp:coreProperties>
</file>