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2"/>
  </p:notesMasterIdLst>
  <p:handoutMasterIdLst>
    <p:handoutMasterId r:id="rId23"/>
  </p:handoutMasterIdLst>
  <p:sldIdLst>
    <p:sldId id="286" r:id="rId2"/>
    <p:sldId id="257" r:id="rId3"/>
    <p:sldId id="271" r:id="rId4"/>
    <p:sldId id="258" r:id="rId5"/>
    <p:sldId id="272" r:id="rId6"/>
    <p:sldId id="278" r:id="rId7"/>
    <p:sldId id="279" r:id="rId8"/>
    <p:sldId id="283" r:id="rId9"/>
    <p:sldId id="282" r:id="rId10"/>
    <p:sldId id="276" r:id="rId11"/>
    <p:sldId id="275" r:id="rId12"/>
    <p:sldId id="273" r:id="rId13"/>
    <p:sldId id="274" r:id="rId14"/>
    <p:sldId id="284" r:id="rId15"/>
    <p:sldId id="280" r:id="rId16"/>
    <p:sldId id="277" r:id="rId17"/>
    <p:sldId id="287" r:id="rId18"/>
    <p:sldId id="288" r:id="rId19"/>
    <p:sldId id="289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83396" autoAdjust="0"/>
  </p:normalViewPr>
  <p:slideViewPr>
    <p:cSldViewPr snapToGrid="0">
      <p:cViewPr>
        <p:scale>
          <a:sx n="92" d="100"/>
          <a:sy n="92" d="100"/>
        </p:scale>
        <p:origin x="490" y="-178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3235"/>
    </p:cViewPr>
  </p:sorterViewPr>
  <p:notesViewPr>
    <p:cSldViewPr snapToGrid="0">
      <p:cViewPr varScale="1">
        <p:scale>
          <a:sx n="60" d="100"/>
          <a:sy n="60" d="100"/>
        </p:scale>
        <p:origin x="261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o\Downloads\Majandus&#252;ksused%20&#245;igusliku%20vormi%20j&#228;rg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o\Downloads\Majandus&#252;ksused%20t&#246;&#246;tajate%20arvu%20j&#228;rg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o\Desktop\Copy%20of%20Tapa%20vald%20kovMaksumaksjateTooandjad%200806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o\Desktop\Kinnisvara%20hinnastatistika%202003-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Leht1!$B$1</c:f>
              <c:strCache>
                <c:ptCount val="1"/>
                <c:pt idx="0">
                  <c:v>Tulud</c:v>
                </c:pt>
              </c:strCache>
            </c:strRef>
          </c:tx>
          <c:explosion val="1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FB4-467E-B700-ADA061BB7D91}"/>
              </c:ext>
            </c:extLst>
          </c:dPt>
          <c:dLbls>
            <c:dLbl>
              <c:idx val="0"/>
              <c:layout>
                <c:manualLayout>
                  <c:x val="-0.16150233938149036"/>
                  <c:y val="-0.11866947591752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4-467E-B700-ADA061BB7D91}"/>
                </c:ext>
              </c:extLst>
            </c:dLbl>
            <c:dLbl>
              <c:idx val="2"/>
              <c:layout>
                <c:manualLayout>
                  <c:x val="0.15741051390315342"/>
                  <c:y val="-2.4908890093116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/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411788200387994E-2"/>
                      <c:h val="0.12026277894293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B4-467E-B700-ADA061BB7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Leht1!$A$2:$A$5</c:f>
              <c:strCache>
                <c:ptCount val="4"/>
                <c:pt idx="0">
                  <c:v>Maksud</c:v>
                </c:pt>
                <c:pt idx="1">
                  <c:v>Teenused/kaubad</c:v>
                </c:pt>
                <c:pt idx="2">
                  <c:v>Riiklikud toetused</c:v>
                </c:pt>
                <c:pt idx="3">
                  <c:v>Muud tulud</c:v>
                </c:pt>
              </c:strCache>
            </c:strRef>
          </c:cat>
          <c:val>
            <c:numRef>
              <c:f>Leht1!$B$2:$B$5</c:f>
              <c:numCache>
                <c:formatCode>0.00%</c:formatCode>
                <c:ptCount val="4"/>
                <c:pt idx="0">
                  <c:v>0.51680000000000004</c:v>
                </c:pt>
                <c:pt idx="1">
                  <c:v>5.7200000000000001E-2</c:v>
                </c:pt>
                <c:pt idx="2">
                  <c:v>0.42280000000000001</c:v>
                </c:pt>
                <c:pt idx="3">
                  <c:v>3.2000000000000002E-3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4-467E-B700-ADA061BB7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492763132869263"/>
          <c:y val="0.18864404465936688"/>
          <c:w val="0.25642502567613829"/>
          <c:h val="0.43292706749050525"/>
        </c:manualLayout>
      </c:layout>
      <c:overlay val="0"/>
      <c:txPr>
        <a:bodyPr/>
        <a:lstStyle/>
        <a:p>
          <a:pPr>
            <a:defRPr sz="180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36059695870522E-4"/>
          <c:y val="0.13373539260715928"/>
          <c:w val="0.7526792892074764"/>
          <c:h val="0.80686474860144464"/>
        </c:manualLayout>
      </c:layout>
      <c:pie3DChart>
        <c:varyColors val="1"/>
        <c:ser>
          <c:idx val="0"/>
          <c:order val="0"/>
          <c:tx>
            <c:strRef>
              <c:f>Leht1!$B$1</c:f>
              <c:strCache>
                <c:ptCount val="1"/>
                <c:pt idx="0">
                  <c:v>Kulud</c:v>
                </c:pt>
              </c:strCache>
            </c:strRef>
          </c:tx>
          <c:dPt>
            <c:idx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1-4EE7-437F-B051-46D1EB20AD91}"/>
              </c:ext>
            </c:extLst>
          </c:dPt>
          <c:dLbls>
            <c:dLbl>
              <c:idx val="0"/>
              <c:layout>
                <c:manualLayout>
                  <c:x val="-0.16639557620160639"/>
                  <c:y val="-1.63130708125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7-437F-B051-46D1EB20AD91}"/>
                </c:ext>
              </c:extLst>
            </c:dLbl>
            <c:dLbl>
              <c:idx val="1"/>
              <c:layout>
                <c:manualLayout>
                  <c:x val="9.3412319580256198E-2"/>
                  <c:y val="-0.28748430644672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E7-437F-B051-46D1EB20A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Leht1!$A$2:$A$10</c:f>
              <c:strCache>
                <c:ptCount val="9"/>
                <c:pt idx="0">
                  <c:v>Haridus</c:v>
                </c:pt>
                <c:pt idx="1">
                  <c:v>Kultuur, huviharidus</c:v>
                </c:pt>
                <c:pt idx="2">
                  <c:v>Sotsiaalteenused</c:v>
                </c:pt>
                <c:pt idx="3">
                  <c:v>Teehoid</c:v>
                </c:pt>
                <c:pt idx="4">
                  <c:v>Haldus</c:v>
                </c:pt>
                <c:pt idx="5">
                  <c:v>Taristu</c:v>
                </c:pt>
                <c:pt idx="6">
                  <c:v>Tervishoid</c:v>
                </c:pt>
                <c:pt idx="7">
                  <c:v>Keskkond</c:v>
                </c:pt>
                <c:pt idx="8">
                  <c:v>Avalik kord</c:v>
                </c:pt>
              </c:strCache>
            </c:strRef>
          </c:cat>
          <c:val>
            <c:numRef>
              <c:f>Leht1!$B$2:$B$10</c:f>
              <c:numCache>
                <c:formatCode>0.00%</c:formatCode>
                <c:ptCount val="9"/>
                <c:pt idx="0">
                  <c:v>0.48699999999999999</c:v>
                </c:pt>
                <c:pt idx="1">
                  <c:v>0.17799999999999999</c:v>
                </c:pt>
                <c:pt idx="2">
                  <c:v>0.13</c:v>
                </c:pt>
                <c:pt idx="3">
                  <c:v>8.2000000000000003E-2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2E-3</c:v>
                </c:pt>
                <c:pt idx="7">
                  <c:v>7.0000000000000001E-3</c:v>
                </c:pt>
                <c:pt idx="8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7-437F-B051-46D1EB20AD91}"/>
            </c:ext>
          </c:extLst>
        </c:ser>
        <c:ser>
          <c:idx val="1"/>
          <c:order val="1"/>
          <c:tx>
            <c:strRef>
              <c:f>Leht1!$C$1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Leht1!$A$2:$A$10</c:f>
              <c:strCache>
                <c:ptCount val="9"/>
                <c:pt idx="0">
                  <c:v>Haridus</c:v>
                </c:pt>
                <c:pt idx="1">
                  <c:v>Kultuur, huviharidus</c:v>
                </c:pt>
                <c:pt idx="2">
                  <c:v>Sotsiaalteenused</c:v>
                </c:pt>
                <c:pt idx="3">
                  <c:v>Teehoid</c:v>
                </c:pt>
                <c:pt idx="4">
                  <c:v>Haldus</c:v>
                </c:pt>
                <c:pt idx="5">
                  <c:v>Taristu</c:v>
                </c:pt>
                <c:pt idx="6">
                  <c:v>Tervishoid</c:v>
                </c:pt>
                <c:pt idx="7">
                  <c:v>Keskkond</c:v>
                </c:pt>
                <c:pt idx="8">
                  <c:v>Avalik kord</c:v>
                </c:pt>
              </c:strCache>
            </c:strRef>
          </c:cat>
          <c:val>
            <c:numRef>
              <c:f>Leht1!$C$2:$C$10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4-4EE7-437F-B051-46D1EB20A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240414241698049"/>
          <c:y val="4.5737759287529323E-2"/>
          <c:w val="0.25759585758301951"/>
          <c:h val="0.90852448142494135"/>
        </c:manualLayout>
      </c:layout>
      <c:overlay val="0"/>
      <c:txPr>
        <a:bodyPr/>
        <a:lstStyle/>
        <a:p>
          <a:pPr>
            <a:defRPr sz="160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Statistilisse profiili kuuluvate üksuste arv õigusliku vormi järgi | Tapa vald, 2017–2019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'Majandusüksused õigusliku vormi'!$C$3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'Majandusüksused õigusliku vormi'!$B$4:$B$10</c:f>
              <c:strCache>
                <c:ptCount val="7"/>
                <c:pt idx="0">
                  <c:v>Osaühing</c:v>
                </c:pt>
                <c:pt idx="1">
                  <c:v>Mittetulundusühing</c:v>
                </c:pt>
                <c:pt idx="2">
                  <c:v>Füüsilisest isikust ettevõtja</c:v>
                </c:pt>
                <c:pt idx="3">
                  <c:v>Aktsiaselts</c:v>
                </c:pt>
                <c:pt idx="4">
                  <c:v>Tulundusühistu</c:v>
                </c:pt>
                <c:pt idx="5">
                  <c:v>Sihtasutus</c:v>
                </c:pt>
                <c:pt idx="6">
                  <c:v>Riiklik üksus</c:v>
                </c:pt>
              </c:strCache>
            </c:strRef>
          </c:cat>
          <c:val>
            <c:numRef>
              <c:f>'Majandusüksused õigusliku vormi'!$C$4:$C$10</c:f>
              <c:numCache>
                <c:formatCode>General</c:formatCode>
                <c:ptCount val="7"/>
                <c:pt idx="0">
                  <c:v>387</c:v>
                </c:pt>
                <c:pt idx="1">
                  <c:v>228</c:v>
                </c:pt>
                <c:pt idx="2">
                  <c:v>209</c:v>
                </c:pt>
                <c:pt idx="3">
                  <c:v>10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D-43A2-A5DC-C5E6CA3F6573}"/>
            </c:ext>
          </c:extLst>
        </c:ser>
        <c:ser>
          <c:idx val="1"/>
          <c:order val="1"/>
          <c:tx>
            <c:strRef>
              <c:f>'Majandusüksused õigusliku vormi'!$D$3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'Majandusüksused õigusliku vormi'!$B$4:$B$10</c:f>
              <c:strCache>
                <c:ptCount val="7"/>
                <c:pt idx="0">
                  <c:v>Osaühing</c:v>
                </c:pt>
                <c:pt idx="1">
                  <c:v>Mittetulundusühing</c:v>
                </c:pt>
                <c:pt idx="2">
                  <c:v>Füüsilisest isikust ettevõtja</c:v>
                </c:pt>
                <c:pt idx="3">
                  <c:v>Aktsiaselts</c:v>
                </c:pt>
                <c:pt idx="4">
                  <c:v>Tulundusühistu</c:v>
                </c:pt>
                <c:pt idx="5">
                  <c:v>Sihtasutus</c:v>
                </c:pt>
                <c:pt idx="6">
                  <c:v>Riiklik üksus</c:v>
                </c:pt>
              </c:strCache>
            </c:strRef>
          </c:cat>
          <c:val>
            <c:numRef>
              <c:f>'Majandusüksused õigusliku vormi'!$D$4:$D$10</c:f>
              <c:numCache>
                <c:formatCode>General</c:formatCode>
                <c:ptCount val="7"/>
                <c:pt idx="0">
                  <c:v>404</c:v>
                </c:pt>
                <c:pt idx="1">
                  <c:v>371</c:v>
                </c:pt>
                <c:pt idx="2">
                  <c:v>196</c:v>
                </c:pt>
                <c:pt idx="3">
                  <c:v>9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D-43A2-A5DC-C5E6CA3F6573}"/>
            </c:ext>
          </c:extLst>
        </c:ser>
        <c:ser>
          <c:idx val="2"/>
          <c:order val="2"/>
          <c:tx>
            <c:strRef>
              <c:f>'Majandusüksused õigusliku vormi'!$E$3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'Majandusüksused õigusliku vormi'!$B$4:$B$10</c:f>
              <c:strCache>
                <c:ptCount val="7"/>
                <c:pt idx="0">
                  <c:v>Osaühing</c:v>
                </c:pt>
                <c:pt idx="1">
                  <c:v>Mittetulundusühing</c:v>
                </c:pt>
                <c:pt idx="2">
                  <c:v>Füüsilisest isikust ettevõtja</c:v>
                </c:pt>
                <c:pt idx="3">
                  <c:v>Aktsiaselts</c:v>
                </c:pt>
                <c:pt idx="4">
                  <c:v>Tulundusühistu</c:v>
                </c:pt>
                <c:pt idx="5">
                  <c:v>Sihtasutus</c:v>
                </c:pt>
                <c:pt idx="6">
                  <c:v>Riiklik üksus</c:v>
                </c:pt>
              </c:strCache>
            </c:strRef>
          </c:cat>
          <c:val>
            <c:numRef>
              <c:f>'Majandusüksused õigusliku vormi'!$E$4:$E$10</c:f>
              <c:numCache>
                <c:formatCode>General</c:formatCode>
                <c:ptCount val="7"/>
                <c:pt idx="0">
                  <c:v>427</c:v>
                </c:pt>
                <c:pt idx="1">
                  <c:v>367</c:v>
                </c:pt>
                <c:pt idx="2">
                  <c:v>193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AD-43A2-A5DC-C5E6CA3F6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343344"/>
        <c:axId val="92339408"/>
        <c:axId val="0"/>
      </c:bar3DChart>
      <c:catAx>
        <c:axId val="9234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2339408"/>
        <c:crosses val="autoZero"/>
        <c:auto val="1"/>
        <c:lblAlgn val="ctr"/>
        <c:lblOffset val="100"/>
        <c:noMultiLvlLbl val="0"/>
      </c:catAx>
      <c:valAx>
        <c:axId val="923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234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Statistilisse profiili kuuluvad üksused töötajate arvu järgi Tapa vald 2019</a:t>
            </a:r>
            <a:r>
              <a:rPr lang="et-EE" sz="1800"/>
              <a:t> 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'Majandusüksused töötajate arvu '!$A$4:$B$4</c:f>
              <c:strCache>
                <c:ptCount val="2"/>
                <c:pt idx="0">
                  <c:v>Tapa vald</c:v>
                </c:pt>
                <c:pt idx="1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8-43F2-B5C5-18ADE5468C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8-43F2-B5C5-18ADE5468C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8-43F2-B5C5-18ADE5468C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88-43F2-B5C5-18ADE5468CD9}"/>
              </c:ext>
            </c:extLst>
          </c:dPt>
          <c:dLbls>
            <c:dLbl>
              <c:idx val="0"/>
              <c:layout>
                <c:manualLayout>
                  <c:x val="-3.8592519685039371E-2"/>
                  <c:y val="-0.198648293963254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8-43F2-B5C5-18ADE5468CD9}"/>
                </c:ext>
              </c:extLst>
            </c:dLbl>
            <c:dLbl>
              <c:idx val="1"/>
              <c:layout>
                <c:manualLayout>
                  <c:x val="-8.3543291710680354E-2"/>
                  <c:y val="4.6361634373168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88-43F2-B5C5-18ADE5468CD9}"/>
                </c:ext>
              </c:extLst>
            </c:dLbl>
            <c:dLbl>
              <c:idx val="2"/>
              <c:layout>
                <c:manualLayout>
                  <c:x val="3.1406421297513559E-2"/>
                  <c:y val="1.0557043045675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8-43F2-B5C5-18ADE5468C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88-43F2-B5C5-18ADE5468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'Majandusüksused töötajate arvu '!$C$3:$F$3</c:f>
              <c:strCache>
                <c:ptCount val="4"/>
                <c:pt idx="0">
                  <c:v>Vähem kui 10</c:v>
                </c:pt>
                <c:pt idx="1">
                  <c:v>10-49</c:v>
                </c:pt>
                <c:pt idx="2">
                  <c:v>50-249</c:v>
                </c:pt>
                <c:pt idx="3">
                  <c:v>250 ja enam</c:v>
                </c:pt>
              </c:strCache>
            </c:strRef>
          </c:cat>
          <c:val>
            <c:numRef>
              <c:f>'Majandusüksused töötajate arvu '!$C$4:$F$4</c:f>
              <c:numCache>
                <c:formatCode>General</c:formatCode>
                <c:ptCount val="4"/>
                <c:pt idx="0">
                  <c:v>603</c:v>
                </c:pt>
                <c:pt idx="1">
                  <c:v>28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88-43F2-B5C5-18ADE5468C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t-EE" dirty="0"/>
              <a:t>Maksustava</a:t>
            </a:r>
            <a:r>
              <a:rPr lang="et-EE" baseline="0" dirty="0"/>
              <a:t> t</a:t>
            </a:r>
            <a:r>
              <a:rPr lang="en-US" dirty="0"/>
              <a:t>ulu </a:t>
            </a:r>
            <a:r>
              <a:rPr lang="et-EE" dirty="0"/>
              <a:t>s</a:t>
            </a:r>
            <a:r>
              <a:rPr lang="en-US" dirty="0" err="1"/>
              <a:t>aaja</a:t>
            </a:r>
            <a:r>
              <a:rPr lang="et-EE" dirty="0"/>
              <a:t>d</a:t>
            </a:r>
            <a:r>
              <a:rPr lang="et-EE" baseline="0" dirty="0"/>
              <a:t> tegevusvaldkonna põhiselt</a:t>
            </a:r>
            <a:endParaRPr lang="en-US" dirty="0"/>
          </a:p>
        </c:rich>
      </c:tx>
      <c:layout>
        <c:manualLayout>
          <c:xMode val="edge"/>
          <c:yMode val="edge"/>
          <c:x val="0.19827298420454006"/>
          <c:y val="1.5210572323020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12906780402449694"/>
          <c:y val="9.9675925925925932E-2"/>
          <c:w val="0.83197944006999125"/>
          <c:h val="0.4343937736949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Kõik!$M$1666</c:f>
              <c:strCache>
                <c:ptCount val="1"/>
                <c:pt idx="0">
                  <c:v>Tulu Saajate 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Kõik!$L$1667:$L$1685</c:f>
              <c:strCache>
                <c:ptCount val="19"/>
                <c:pt idx="0">
                  <c:v>avalik haldus</c:v>
                </c:pt>
                <c:pt idx="1">
                  <c:v>töötlev tööstus</c:v>
                </c:pt>
                <c:pt idx="2">
                  <c:v>hulgi- ja jaekaubandus</c:v>
                </c:pt>
                <c:pt idx="3">
                  <c:v>veondus, laondus</c:v>
                </c:pt>
                <c:pt idx="4">
                  <c:v>ehitus</c:v>
                </c:pt>
                <c:pt idx="5">
                  <c:v>tervishoid ja sotsiaalhoolekanne</c:v>
                </c:pt>
                <c:pt idx="6">
                  <c:v>haldus- ja abitegevused</c:v>
                </c:pt>
                <c:pt idx="7">
                  <c:v>põllumajandus</c:v>
                </c:pt>
                <c:pt idx="8">
                  <c:v>haridus</c:v>
                </c:pt>
                <c:pt idx="9">
                  <c:v>majutus ja toitlustus</c:v>
                </c:pt>
                <c:pt idx="10">
                  <c:v>finants- ja kindlustustegevus</c:v>
                </c:pt>
                <c:pt idx="11">
                  <c:v>kutsetegevus</c:v>
                </c:pt>
                <c:pt idx="12">
                  <c:v>kunst, meelelahutus, vaba aeg</c:v>
                </c:pt>
                <c:pt idx="13">
                  <c:v>info ja side</c:v>
                </c:pt>
                <c:pt idx="14">
                  <c:v>metsandus</c:v>
                </c:pt>
                <c:pt idx="15">
                  <c:v>teenindus</c:v>
                </c:pt>
                <c:pt idx="16">
                  <c:v>muud teenindavad tegevused</c:v>
                </c:pt>
                <c:pt idx="17">
                  <c:v>kinnisvaraalane tegevus</c:v>
                </c:pt>
                <c:pt idx="18">
                  <c:v>muud valdkonnad</c:v>
                </c:pt>
              </c:strCache>
            </c:strRef>
          </c:cat>
          <c:val>
            <c:numRef>
              <c:f>Kõik!$M$1667:$M$1685</c:f>
              <c:numCache>
                <c:formatCode>General</c:formatCode>
                <c:ptCount val="19"/>
                <c:pt idx="0">
                  <c:v>919</c:v>
                </c:pt>
                <c:pt idx="1">
                  <c:v>738</c:v>
                </c:pt>
                <c:pt idx="2">
                  <c:v>529</c:v>
                </c:pt>
                <c:pt idx="3">
                  <c:v>306</c:v>
                </c:pt>
                <c:pt idx="4">
                  <c:v>305</c:v>
                </c:pt>
                <c:pt idx="5">
                  <c:v>269</c:v>
                </c:pt>
                <c:pt idx="6">
                  <c:v>221</c:v>
                </c:pt>
                <c:pt idx="7">
                  <c:v>192</c:v>
                </c:pt>
                <c:pt idx="8">
                  <c:v>190</c:v>
                </c:pt>
                <c:pt idx="9">
                  <c:v>144</c:v>
                </c:pt>
                <c:pt idx="10">
                  <c:v>111</c:v>
                </c:pt>
                <c:pt idx="11">
                  <c:v>66</c:v>
                </c:pt>
                <c:pt idx="12">
                  <c:v>51</c:v>
                </c:pt>
                <c:pt idx="13">
                  <c:v>35</c:v>
                </c:pt>
                <c:pt idx="14">
                  <c:v>33</c:v>
                </c:pt>
                <c:pt idx="15">
                  <c:v>23</c:v>
                </c:pt>
                <c:pt idx="16">
                  <c:v>18</c:v>
                </c:pt>
                <c:pt idx="17">
                  <c:v>2</c:v>
                </c:pt>
                <c:pt idx="18">
                  <c:v>1288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C-4172-A2F4-E33B614E8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782869544"/>
        <c:axId val="782863312"/>
      </c:barChart>
      <c:catAx>
        <c:axId val="78286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3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82863312"/>
        <c:crosses val="autoZero"/>
        <c:auto val="1"/>
        <c:lblAlgn val="ctr"/>
        <c:lblOffset val="100"/>
        <c:noMultiLvlLbl val="0"/>
      </c:catAx>
      <c:valAx>
        <c:axId val="7828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8286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 sz="2000" dirty="0"/>
              <a:t>Korterite mediaanhind (</a:t>
            </a:r>
            <a:r>
              <a:rPr lang="et-EE" sz="2000" dirty="0" err="1"/>
              <a:t>eur</a:t>
            </a:r>
            <a:r>
              <a:rPr lang="et-EE" sz="2000" dirty="0"/>
              <a:t>/m2)</a:t>
            </a:r>
            <a:endParaRPr lang="en-US" sz="2000" dirty="0"/>
          </a:p>
        </c:rich>
      </c:tx>
      <c:layout>
        <c:manualLayout>
          <c:xMode val="edge"/>
          <c:yMode val="edge"/>
          <c:x val="0.33080424193166502"/>
          <c:y val="2.1273898207899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2.8559853931302059E-2"/>
          <c:y val="1.1981101109388163E-2"/>
          <c:w val="0.94137452283462653"/>
          <c:h val="0.6435808544765238"/>
        </c:manualLayout>
      </c:layout>
      <c:lineChart>
        <c:grouping val="standard"/>
        <c:varyColors val="0"/>
        <c:ser>
          <c:idx val="0"/>
          <c:order val="0"/>
          <c:tx>
            <c:strRef>
              <c:f>'Kinnisvara hinnastatistika'!$Q$1</c:f>
              <c:strCache>
                <c:ptCount val="1"/>
                <c:pt idx="0">
                  <c:v>Tapa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'Kinnisvara hinnastatistika'!$O$2:$P$72</c:f>
              <c:multiLvlStrCache>
                <c:ptCount val="71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I</c:v>
                  </c:pt>
                  <c:pt idx="53">
                    <c:v>II</c:v>
                  </c:pt>
                  <c:pt idx="54">
                    <c:v>III</c:v>
                  </c:pt>
                  <c:pt idx="55">
                    <c:v>IV</c:v>
                  </c:pt>
                  <c:pt idx="56">
                    <c:v>I</c:v>
                  </c:pt>
                  <c:pt idx="57">
                    <c:v>II</c:v>
                  </c:pt>
                  <c:pt idx="58">
                    <c:v>III</c:v>
                  </c:pt>
                  <c:pt idx="59">
                    <c:v>IV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I</c:v>
                  </c:pt>
                  <c:pt idx="65">
                    <c:v>II</c:v>
                  </c:pt>
                  <c:pt idx="66">
                    <c:v>III</c:v>
                  </c:pt>
                  <c:pt idx="67">
                    <c:v>IV</c:v>
                  </c:pt>
                  <c:pt idx="68">
                    <c:v>I</c:v>
                  </c:pt>
                  <c:pt idx="69">
                    <c:v>II</c:v>
                  </c:pt>
                  <c:pt idx="70">
                    <c:v>III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</c:lvl>
              </c:multiLvlStrCache>
            </c:multiLvlStrRef>
          </c:cat>
          <c:val>
            <c:numRef>
              <c:f>'Kinnisvara hinnastatistika'!$Q$2:$Q$72</c:f>
              <c:numCache>
                <c:formatCode>General</c:formatCode>
                <c:ptCount val="71"/>
                <c:pt idx="2">
                  <c:v>35</c:v>
                </c:pt>
                <c:pt idx="3">
                  <c:v>53</c:v>
                </c:pt>
                <c:pt idx="4">
                  <c:v>61</c:v>
                </c:pt>
                <c:pt idx="5">
                  <c:v>58</c:v>
                </c:pt>
                <c:pt idx="6">
                  <c:v>80</c:v>
                </c:pt>
                <c:pt idx="7">
                  <c:v>81</c:v>
                </c:pt>
                <c:pt idx="8">
                  <c:v>75</c:v>
                </c:pt>
                <c:pt idx="9">
                  <c:v>85</c:v>
                </c:pt>
                <c:pt idx="10">
                  <c:v>89</c:v>
                </c:pt>
                <c:pt idx="11">
                  <c:v>104</c:v>
                </c:pt>
                <c:pt idx="12">
                  <c:v>113</c:v>
                </c:pt>
                <c:pt idx="13">
                  <c:v>156</c:v>
                </c:pt>
                <c:pt idx="14">
                  <c:v>169</c:v>
                </c:pt>
                <c:pt idx="15">
                  <c:v>265</c:v>
                </c:pt>
                <c:pt idx="16">
                  <c:v>221</c:v>
                </c:pt>
                <c:pt idx="17">
                  <c:v>350</c:v>
                </c:pt>
                <c:pt idx="18">
                  <c:v>288</c:v>
                </c:pt>
                <c:pt idx="19">
                  <c:v>313</c:v>
                </c:pt>
                <c:pt idx="20">
                  <c:v>245</c:v>
                </c:pt>
                <c:pt idx="21">
                  <c:v>187</c:v>
                </c:pt>
                <c:pt idx="22">
                  <c:v>287</c:v>
                </c:pt>
                <c:pt idx="23">
                  <c:v>142</c:v>
                </c:pt>
                <c:pt idx="24">
                  <c:v>136</c:v>
                </c:pt>
                <c:pt idx="25">
                  <c:v>260</c:v>
                </c:pt>
                <c:pt idx="26">
                  <c:v>85</c:v>
                </c:pt>
                <c:pt idx="27">
                  <c:v>135</c:v>
                </c:pt>
                <c:pt idx="28">
                  <c:v>127</c:v>
                </c:pt>
                <c:pt idx="29">
                  <c:v>54</c:v>
                </c:pt>
                <c:pt idx="30">
                  <c:v>129</c:v>
                </c:pt>
                <c:pt idx="31">
                  <c:v>144</c:v>
                </c:pt>
                <c:pt idx="32">
                  <c:v>120</c:v>
                </c:pt>
                <c:pt idx="33">
                  <c:v>69</c:v>
                </c:pt>
                <c:pt idx="34">
                  <c:v>97</c:v>
                </c:pt>
                <c:pt idx="35">
                  <c:v>153</c:v>
                </c:pt>
                <c:pt idx="36">
                  <c:v>86</c:v>
                </c:pt>
                <c:pt idx="37">
                  <c:v>85</c:v>
                </c:pt>
                <c:pt idx="38">
                  <c:v>85</c:v>
                </c:pt>
                <c:pt idx="39">
                  <c:v>99</c:v>
                </c:pt>
                <c:pt idx="40">
                  <c:v>106</c:v>
                </c:pt>
                <c:pt idx="41">
                  <c:v>102</c:v>
                </c:pt>
                <c:pt idx="42">
                  <c:v>65</c:v>
                </c:pt>
                <c:pt idx="43">
                  <c:v>65</c:v>
                </c:pt>
                <c:pt idx="44">
                  <c:v>62</c:v>
                </c:pt>
                <c:pt idx="45">
                  <c:v>96</c:v>
                </c:pt>
                <c:pt idx="46">
                  <c:v>92</c:v>
                </c:pt>
                <c:pt idx="47">
                  <c:v>68</c:v>
                </c:pt>
                <c:pt idx="48">
                  <c:v>107</c:v>
                </c:pt>
                <c:pt idx="49">
                  <c:v>113</c:v>
                </c:pt>
                <c:pt idx="50">
                  <c:v>98</c:v>
                </c:pt>
                <c:pt idx="51">
                  <c:v>123</c:v>
                </c:pt>
                <c:pt idx="52">
                  <c:v>130</c:v>
                </c:pt>
                <c:pt idx="53">
                  <c:v>85</c:v>
                </c:pt>
                <c:pt idx="54">
                  <c:v>125</c:v>
                </c:pt>
                <c:pt idx="55">
                  <c:v>150</c:v>
                </c:pt>
                <c:pt idx="56">
                  <c:v>200</c:v>
                </c:pt>
                <c:pt idx="57">
                  <c:v>176</c:v>
                </c:pt>
                <c:pt idx="58">
                  <c:v>194</c:v>
                </c:pt>
                <c:pt idx="59">
                  <c:v>233</c:v>
                </c:pt>
                <c:pt idx="60">
                  <c:v>244</c:v>
                </c:pt>
                <c:pt idx="61">
                  <c:v>210</c:v>
                </c:pt>
                <c:pt idx="62">
                  <c:v>272</c:v>
                </c:pt>
                <c:pt idx="63">
                  <c:v>212</c:v>
                </c:pt>
                <c:pt idx="64">
                  <c:v>222</c:v>
                </c:pt>
                <c:pt idx="65">
                  <c:v>320</c:v>
                </c:pt>
                <c:pt idx="66">
                  <c:v>246</c:v>
                </c:pt>
                <c:pt idx="67">
                  <c:v>180</c:v>
                </c:pt>
                <c:pt idx="68">
                  <c:v>292</c:v>
                </c:pt>
                <c:pt idx="69">
                  <c:v>256</c:v>
                </c:pt>
                <c:pt idx="70">
                  <c:v>408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1C55-4BCD-B422-E1CF5534906F}"/>
            </c:ext>
          </c:extLst>
        </c:ser>
        <c:ser>
          <c:idx val="2"/>
          <c:order val="2"/>
          <c:tx>
            <c:strRef>
              <c:f>'Kinnisvara hinnastatistika'!$S$1</c:f>
              <c:strCache>
                <c:ptCount val="1"/>
                <c:pt idx="0">
                  <c:v>Tamsalu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'Kinnisvara hinnastatistika'!$O$2:$P$72</c:f>
              <c:multiLvlStrCache>
                <c:ptCount val="71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I</c:v>
                  </c:pt>
                  <c:pt idx="53">
                    <c:v>II</c:v>
                  </c:pt>
                  <c:pt idx="54">
                    <c:v>III</c:v>
                  </c:pt>
                  <c:pt idx="55">
                    <c:v>IV</c:v>
                  </c:pt>
                  <c:pt idx="56">
                    <c:v>I</c:v>
                  </c:pt>
                  <c:pt idx="57">
                    <c:v>II</c:v>
                  </c:pt>
                  <c:pt idx="58">
                    <c:v>III</c:v>
                  </c:pt>
                  <c:pt idx="59">
                    <c:v>IV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I</c:v>
                  </c:pt>
                  <c:pt idx="65">
                    <c:v>II</c:v>
                  </c:pt>
                  <c:pt idx="66">
                    <c:v>III</c:v>
                  </c:pt>
                  <c:pt idx="67">
                    <c:v>IV</c:v>
                  </c:pt>
                  <c:pt idx="68">
                    <c:v>I</c:v>
                  </c:pt>
                  <c:pt idx="69">
                    <c:v>II</c:v>
                  </c:pt>
                  <c:pt idx="70">
                    <c:v>III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</c:lvl>
              </c:multiLvlStrCache>
            </c:multiLvlStrRef>
          </c:cat>
          <c:val>
            <c:numRef>
              <c:f>'Kinnisvara hinnastatistika'!$S$2:$S$72</c:f>
              <c:numCache>
                <c:formatCode>General</c:formatCode>
                <c:ptCount val="71"/>
                <c:pt idx="2">
                  <c:v>18</c:v>
                </c:pt>
                <c:pt idx="3">
                  <c:v>15</c:v>
                </c:pt>
                <c:pt idx="4">
                  <c:v>24</c:v>
                </c:pt>
                <c:pt idx="5">
                  <c:v>54</c:v>
                </c:pt>
                <c:pt idx="6">
                  <c:v>31</c:v>
                </c:pt>
                <c:pt idx="7">
                  <c:v>54</c:v>
                </c:pt>
                <c:pt idx="8">
                  <c:v>35</c:v>
                </c:pt>
                <c:pt idx="9">
                  <c:v>52</c:v>
                </c:pt>
                <c:pt idx="10">
                  <c:v>79</c:v>
                </c:pt>
                <c:pt idx="11">
                  <c:v>46</c:v>
                </c:pt>
                <c:pt idx="12">
                  <c:v>71</c:v>
                </c:pt>
                <c:pt idx="13">
                  <c:v>101</c:v>
                </c:pt>
                <c:pt idx="14">
                  <c:v>72</c:v>
                </c:pt>
                <c:pt idx="15">
                  <c:v>93</c:v>
                </c:pt>
                <c:pt idx="16">
                  <c:v>143</c:v>
                </c:pt>
                <c:pt idx="17">
                  <c:v>169</c:v>
                </c:pt>
                <c:pt idx="18">
                  <c:v>200</c:v>
                </c:pt>
                <c:pt idx="19">
                  <c:v>135</c:v>
                </c:pt>
                <c:pt idx="20">
                  <c:v>96</c:v>
                </c:pt>
                <c:pt idx="21">
                  <c:v>204</c:v>
                </c:pt>
                <c:pt idx="22">
                  <c:v>96</c:v>
                </c:pt>
                <c:pt idx="23">
                  <c:v>96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53</c:v>
                </c:pt>
                <c:pt idx="32">
                  <c:v>0</c:v>
                </c:pt>
                <c:pt idx="33">
                  <c:v>144</c:v>
                </c:pt>
                <c:pt idx="34">
                  <c:v>0</c:v>
                </c:pt>
                <c:pt idx="35">
                  <c:v>59</c:v>
                </c:pt>
                <c:pt idx="36">
                  <c:v>0</c:v>
                </c:pt>
                <c:pt idx="37">
                  <c:v>0</c:v>
                </c:pt>
                <c:pt idx="38">
                  <c:v>77</c:v>
                </c:pt>
                <c:pt idx="39">
                  <c:v>50</c:v>
                </c:pt>
                <c:pt idx="40">
                  <c:v>35</c:v>
                </c:pt>
                <c:pt idx="41">
                  <c:v>65</c:v>
                </c:pt>
                <c:pt idx="42">
                  <c:v>0</c:v>
                </c:pt>
                <c:pt idx="43">
                  <c:v>0</c:v>
                </c:pt>
                <c:pt idx="44">
                  <c:v>45</c:v>
                </c:pt>
                <c:pt idx="45">
                  <c:v>65</c:v>
                </c:pt>
                <c:pt idx="46">
                  <c:v>54</c:v>
                </c:pt>
                <c:pt idx="47">
                  <c:v>54</c:v>
                </c:pt>
                <c:pt idx="48">
                  <c:v>80</c:v>
                </c:pt>
                <c:pt idx="49">
                  <c:v>84</c:v>
                </c:pt>
                <c:pt idx="50">
                  <c:v>57</c:v>
                </c:pt>
                <c:pt idx="51">
                  <c:v>67</c:v>
                </c:pt>
                <c:pt idx="52">
                  <c:v>113</c:v>
                </c:pt>
                <c:pt idx="53">
                  <c:v>85</c:v>
                </c:pt>
                <c:pt idx="54">
                  <c:v>53</c:v>
                </c:pt>
                <c:pt idx="55">
                  <c:v>65</c:v>
                </c:pt>
                <c:pt idx="56">
                  <c:v>90</c:v>
                </c:pt>
                <c:pt idx="57">
                  <c:v>107</c:v>
                </c:pt>
                <c:pt idx="58">
                  <c:v>95</c:v>
                </c:pt>
                <c:pt idx="59">
                  <c:v>84</c:v>
                </c:pt>
                <c:pt idx="60">
                  <c:v>57</c:v>
                </c:pt>
                <c:pt idx="61">
                  <c:v>69</c:v>
                </c:pt>
                <c:pt idx="62">
                  <c:v>105</c:v>
                </c:pt>
                <c:pt idx="63">
                  <c:v>108</c:v>
                </c:pt>
                <c:pt idx="64">
                  <c:v>90</c:v>
                </c:pt>
                <c:pt idx="65">
                  <c:v>120</c:v>
                </c:pt>
                <c:pt idx="66">
                  <c:v>102</c:v>
                </c:pt>
                <c:pt idx="67">
                  <c:v>129</c:v>
                </c:pt>
                <c:pt idx="68">
                  <c:v>122</c:v>
                </c:pt>
                <c:pt idx="69">
                  <c:v>93</c:v>
                </c:pt>
                <c:pt idx="70">
                  <c:v>80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C55-4BCD-B422-E1CF553490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4267864"/>
        <c:axId val="53427114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'Kinnisvara hinnastatistika'!$R$1</c15:sqref>
                        </c15:formulaRef>
                      </c:ext>
                    </c:extLst>
                    <c:strCache>
                      <c:ptCount val="1"/>
                      <c:pt idx="0">
                        <c:v>Tapa Max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'Kinnisvara hinnastatistika'!$O$2:$P$72</c15:sqref>
                        </c15:formulaRef>
                      </c:ext>
                    </c:extLst>
                    <c:multiLvlStrCache>
                      <c:ptCount val="71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  <c:pt idx="20">
                          <c:v>I</c:v>
                        </c:pt>
                        <c:pt idx="21">
                          <c:v>II</c:v>
                        </c:pt>
                        <c:pt idx="22">
                          <c:v>III</c:v>
                        </c:pt>
                        <c:pt idx="23">
                          <c:v>IV</c:v>
                        </c:pt>
                        <c:pt idx="24">
                          <c:v>I</c:v>
                        </c:pt>
                        <c:pt idx="25">
                          <c:v>II</c:v>
                        </c:pt>
                        <c:pt idx="26">
                          <c:v>III</c:v>
                        </c:pt>
                        <c:pt idx="27">
                          <c:v>IV</c:v>
                        </c:pt>
                        <c:pt idx="28">
                          <c:v>I</c:v>
                        </c:pt>
                        <c:pt idx="29">
                          <c:v>II</c:v>
                        </c:pt>
                        <c:pt idx="30">
                          <c:v>III</c:v>
                        </c:pt>
                        <c:pt idx="31">
                          <c:v>IV</c:v>
                        </c:pt>
                        <c:pt idx="32">
                          <c:v>I</c:v>
                        </c:pt>
                        <c:pt idx="33">
                          <c:v>II</c:v>
                        </c:pt>
                        <c:pt idx="34">
                          <c:v>III</c:v>
                        </c:pt>
                        <c:pt idx="35">
                          <c:v>IV</c:v>
                        </c:pt>
                        <c:pt idx="36">
                          <c:v>I</c:v>
                        </c:pt>
                        <c:pt idx="37">
                          <c:v>II</c:v>
                        </c:pt>
                        <c:pt idx="38">
                          <c:v>III</c:v>
                        </c:pt>
                        <c:pt idx="39">
                          <c:v>IV</c:v>
                        </c:pt>
                        <c:pt idx="40">
                          <c:v>I</c:v>
                        </c:pt>
                        <c:pt idx="41">
                          <c:v>II</c:v>
                        </c:pt>
                        <c:pt idx="42">
                          <c:v>III</c:v>
                        </c:pt>
                        <c:pt idx="43">
                          <c:v>IV</c:v>
                        </c:pt>
                        <c:pt idx="44">
                          <c:v>I</c:v>
                        </c:pt>
                        <c:pt idx="45">
                          <c:v>II</c:v>
                        </c:pt>
                        <c:pt idx="46">
                          <c:v>III</c:v>
                        </c:pt>
                        <c:pt idx="47">
                          <c:v>IV</c:v>
                        </c:pt>
                        <c:pt idx="48">
                          <c:v>I</c:v>
                        </c:pt>
                        <c:pt idx="49">
                          <c:v>II</c:v>
                        </c:pt>
                        <c:pt idx="50">
                          <c:v>III</c:v>
                        </c:pt>
                        <c:pt idx="51">
                          <c:v>IV</c:v>
                        </c:pt>
                        <c:pt idx="52">
                          <c:v>I</c:v>
                        </c:pt>
                        <c:pt idx="53">
                          <c:v>II</c:v>
                        </c:pt>
                        <c:pt idx="54">
                          <c:v>III</c:v>
                        </c:pt>
                        <c:pt idx="55">
                          <c:v>IV</c:v>
                        </c:pt>
                        <c:pt idx="56">
                          <c:v>I</c:v>
                        </c:pt>
                        <c:pt idx="57">
                          <c:v>II</c:v>
                        </c:pt>
                        <c:pt idx="58">
                          <c:v>III</c:v>
                        </c:pt>
                        <c:pt idx="59">
                          <c:v>IV</c:v>
                        </c:pt>
                        <c:pt idx="60">
                          <c:v>I</c:v>
                        </c:pt>
                        <c:pt idx="61">
                          <c:v>II</c:v>
                        </c:pt>
                        <c:pt idx="62">
                          <c:v>III</c:v>
                        </c:pt>
                        <c:pt idx="63">
                          <c:v>IV</c:v>
                        </c:pt>
                        <c:pt idx="64">
                          <c:v>I</c:v>
                        </c:pt>
                        <c:pt idx="65">
                          <c:v>II</c:v>
                        </c:pt>
                        <c:pt idx="66">
                          <c:v>III</c:v>
                        </c:pt>
                        <c:pt idx="67">
                          <c:v>IV</c:v>
                        </c:pt>
                        <c:pt idx="68">
                          <c:v>I</c:v>
                        </c:pt>
                        <c:pt idx="69">
                          <c:v>II</c:v>
                        </c:pt>
                        <c:pt idx="70">
                          <c:v>III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'Kinnisvara hinnastatistika'!$R$2:$R$72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2">
                        <c:v>80</c:v>
                      </c:pt>
                      <c:pt idx="3">
                        <c:v>223</c:v>
                      </c:pt>
                      <c:pt idx="4">
                        <c:v>120</c:v>
                      </c:pt>
                      <c:pt idx="5">
                        <c:v>200</c:v>
                      </c:pt>
                      <c:pt idx="6">
                        <c:v>193</c:v>
                      </c:pt>
                      <c:pt idx="7">
                        <c:v>234</c:v>
                      </c:pt>
                      <c:pt idx="8">
                        <c:v>182</c:v>
                      </c:pt>
                      <c:pt idx="9">
                        <c:v>307</c:v>
                      </c:pt>
                      <c:pt idx="10">
                        <c:v>240</c:v>
                      </c:pt>
                      <c:pt idx="11">
                        <c:v>266</c:v>
                      </c:pt>
                      <c:pt idx="12">
                        <c:v>306</c:v>
                      </c:pt>
                      <c:pt idx="13">
                        <c:v>424</c:v>
                      </c:pt>
                      <c:pt idx="14">
                        <c:v>552</c:v>
                      </c:pt>
                      <c:pt idx="15">
                        <c:v>578</c:v>
                      </c:pt>
                      <c:pt idx="16">
                        <c:v>887</c:v>
                      </c:pt>
                      <c:pt idx="17">
                        <c:v>750</c:v>
                      </c:pt>
                      <c:pt idx="18">
                        <c:v>578</c:v>
                      </c:pt>
                      <c:pt idx="19">
                        <c:v>630</c:v>
                      </c:pt>
                      <c:pt idx="20">
                        <c:v>768</c:v>
                      </c:pt>
                      <c:pt idx="21">
                        <c:v>512</c:v>
                      </c:pt>
                      <c:pt idx="22">
                        <c:v>480</c:v>
                      </c:pt>
                      <c:pt idx="23">
                        <c:v>475</c:v>
                      </c:pt>
                      <c:pt idx="24">
                        <c:v>299</c:v>
                      </c:pt>
                      <c:pt idx="25">
                        <c:v>463</c:v>
                      </c:pt>
                      <c:pt idx="26">
                        <c:v>303</c:v>
                      </c:pt>
                      <c:pt idx="27">
                        <c:v>265</c:v>
                      </c:pt>
                      <c:pt idx="28">
                        <c:v>301</c:v>
                      </c:pt>
                      <c:pt idx="29">
                        <c:v>252</c:v>
                      </c:pt>
                      <c:pt idx="30">
                        <c:v>249</c:v>
                      </c:pt>
                      <c:pt idx="31">
                        <c:v>335</c:v>
                      </c:pt>
                      <c:pt idx="32">
                        <c:v>212</c:v>
                      </c:pt>
                      <c:pt idx="33">
                        <c:v>225</c:v>
                      </c:pt>
                      <c:pt idx="34">
                        <c:v>247</c:v>
                      </c:pt>
                      <c:pt idx="35">
                        <c:v>223</c:v>
                      </c:pt>
                      <c:pt idx="36">
                        <c:v>225</c:v>
                      </c:pt>
                      <c:pt idx="37">
                        <c:v>240</c:v>
                      </c:pt>
                      <c:pt idx="38">
                        <c:v>187</c:v>
                      </c:pt>
                      <c:pt idx="39">
                        <c:v>246</c:v>
                      </c:pt>
                      <c:pt idx="40">
                        <c:v>285</c:v>
                      </c:pt>
                      <c:pt idx="41">
                        <c:v>208</c:v>
                      </c:pt>
                      <c:pt idx="42">
                        <c:v>142</c:v>
                      </c:pt>
                      <c:pt idx="43">
                        <c:v>255</c:v>
                      </c:pt>
                      <c:pt idx="44">
                        <c:v>149</c:v>
                      </c:pt>
                      <c:pt idx="45">
                        <c:v>213</c:v>
                      </c:pt>
                      <c:pt idx="46">
                        <c:v>376</c:v>
                      </c:pt>
                      <c:pt idx="47">
                        <c:v>166</c:v>
                      </c:pt>
                      <c:pt idx="48">
                        <c:v>285</c:v>
                      </c:pt>
                      <c:pt idx="49">
                        <c:v>325</c:v>
                      </c:pt>
                      <c:pt idx="50">
                        <c:v>405</c:v>
                      </c:pt>
                      <c:pt idx="51">
                        <c:v>545</c:v>
                      </c:pt>
                      <c:pt idx="52">
                        <c:v>338</c:v>
                      </c:pt>
                      <c:pt idx="53">
                        <c:v>358</c:v>
                      </c:pt>
                      <c:pt idx="54">
                        <c:v>358</c:v>
                      </c:pt>
                      <c:pt idx="55">
                        <c:v>367</c:v>
                      </c:pt>
                      <c:pt idx="56">
                        <c:v>640</c:v>
                      </c:pt>
                      <c:pt idx="57">
                        <c:v>340</c:v>
                      </c:pt>
                      <c:pt idx="58">
                        <c:v>590</c:v>
                      </c:pt>
                      <c:pt idx="59">
                        <c:v>586</c:v>
                      </c:pt>
                      <c:pt idx="60">
                        <c:v>243</c:v>
                      </c:pt>
                      <c:pt idx="61">
                        <c:v>210</c:v>
                      </c:pt>
                      <c:pt idx="62">
                        <c:v>272</c:v>
                      </c:pt>
                      <c:pt idx="63">
                        <c:v>212</c:v>
                      </c:pt>
                      <c:pt idx="64">
                        <c:v>632</c:v>
                      </c:pt>
                      <c:pt idx="65">
                        <c:v>664</c:v>
                      </c:pt>
                      <c:pt idx="66">
                        <c:v>720</c:v>
                      </c:pt>
                      <c:pt idx="67">
                        <c:v>672</c:v>
                      </c:pt>
                      <c:pt idx="68">
                        <c:v>630</c:v>
                      </c:pt>
                      <c:pt idx="69">
                        <c:v>788</c:v>
                      </c:pt>
                      <c:pt idx="70">
                        <c:v>688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C55-4BCD-B422-E1CF5534906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hinnastatistika'!$T$1</c15:sqref>
                        </c15:formulaRef>
                      </c:ext>
                    </c:extLst>
                    <c:strCache>
                      <c:ptCount val="1"/>
                      <c:pt idx="0">
                        <c:v>Tamsalu max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hinnastatistika'!$O$2:$P$72</c15:sqref>
                        </c15:formulaRef>
                      </c:ext>
                    </c:extLst>
                    <c:multiLvlStrCache>
                      <c:ptCount val="71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  <c:pt idx="20">
                          <c:v>I</c:v>
                        </c:pt>
                        <c:pt idx="21">
                          <c:v>II</c:v>
                        </c:pt>
                        <c:pt idx="22">
                          <c:v>III</c:v>
                        </c:pt>
                        <c:pt idx="23">
                          <c:v>IV</c:v>
                        </c:pt>
                        <c:pt idx="24">
                          <c:v>I</c:v>
                        </c:pt>
                        <c:pt idx="25">
                          <c:v>II</c:v>
                        </c:pt>
                        <c:pt idx="26">
                          <c:v>III</c:v>
                        </c:pt>
                        <c:pt idx="27">
                          <c:v>IV</c:v>
                        </c:pt>
                        <c:pt idx="28">
                          <c:v>I</c:v>
                        </c:pt>
                        <c:pt idx="29">
                          <c:v>II</c:v>
                        </c:pt>
                        <c:pt idx="30">
                          <c:v>III</c:v>
                        </c:pt>
                        <c:pt idx="31">
                          <c:v>IV</c:v>
                        </c:pt>
                        <c:pt idx="32">
                          <c:v>I</c:v>
                        </c:pt>
                        <c:pt idx="33">
                          <c:v>II</c:v>
                        </c:pt>
                        <c:pt idx="34">
                          <c:v>III</c:v>
                        </c:pt>
                        <c:pt idx="35">
                          <c:v>IV</c:v>
                        </c:pt>
                        <c:pt idx="36">
                          <c:v>I</c:v>
                        </c:pt>
                        <c:pt idx="37">
                          <c:v>II</c:v>
                        </c:pt>
                        <c:pt idx="38">
                          <c:v>III</c:v>
                        </c:pt>
                        <c:pt idx="39">
                          <c:v>IV</c:v>
                        </c:pt>
                        <c:pt idx="40">
                          <c:v>I</c:v>
                        </c:pt>
                        <c:pt idx="41">
                          <c:v>II</c:v>
                        </c:pt>
                        <c:pt idx="42">
                          <c:v>III</c:v>
                        </c:pt>
                        <c:pt idx="43">
                          <c:v>IV</c:v>
                        </c:pt>
                        <c:pt idx="44">
                          <c:v>I</c:v>
                        </c:pt>
                        <c:pt idx="45">
                          <c:v>II</c:v>
                        </c:pt>
                        <c:pt idx="46">
                          <c:v>III</c:v>
                        </c:pt>
                        <c:pt idx="47">
                          <c:v>IV</c:v>
                        </c:pt>
                        <c:pt idx="48">
                          <c:v>I</c:v>
                        </c:pt>
                        <c:pt idx="49">
                          <c:v>II</c:v>
                        </c:pt>
                        <c:pt idx="50">
                          <c:v>III</c:v>
                        </c:pt>
                        <c:pt idx="51">
                          <c:v>IV</c:v>
                        </c:pt>
                        <c:pt idx="52">
                          <c:v>I</c:v>
                        </c:pt>
                        <c:pt idx="53">
                          <c:v>II</c:v>
                        </c:pt>
                        <c:pt idx="54">
                          <c:v>III</c:v>
                        </c:pt>
                        <c:pt idx="55">
                          <c:v>IV</c:v>
                        </c:pt>
                        <c:pt idx="56">
                          <c:v>I</c:v>
                        </c:pt>
                        <c:pt idx="57">
                          <c:v>II</c:v>
                        </c:pt>
                        <c:pt idx="58">
                          <c:v>III</c:v>
                        </c:pt>
                        <c:pt idx="59">
                          <c:v>IV</c:v>
                        </c:pt>
                        <c:pt idx="60">
                          <c:v>I</c:v>
                        </c:pt>
                        <c:pt idx="61">
                          <c:v>II</c:v>
                        </c:pt>
                        <c:pt idx="62">
                          <c:v>III</c:v>
                        </c:pt>
                        <c:pt idx="63">
                          <c:v>IV</c:v>
                        </c:pt>
                        <c:pt idx="64">
                          <c:v>I</c:v>
                        </c:pt>
                        <c:pt idx="65">
                          <c:v>II</c:v>
                        </c:pt>
                        <c:pt idx="66">
                          <c:v>III</c:v>
                        </c:pt>
                        <c:pt idx="67">
                          <c:v>IV</c:v>
                        </c:pt>
                        <c:pt idx="68">
                          <c:v>I</c:v>
                        </c:pt>
                        <c:pt idx="69">
                          <c:v>II</c:v>
                        </c:pt>
                        <c:pt idx="70">
                          <c:v>III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hinnastatistika'!$T$2:$T$72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2">
                        <c:v>84</c:v>
                      </c:pt>
                      <c:pt idx="3">
                        <c:v>55</c:v>
                      </c:pt>
                      <c:pt idx="4">
                        <c:v>64</c:v>
                      </c:pt>
                      <c:pt idx="5">
                        <c:v>91</c:v>
                      </c:pt>
                      <c:pt idx="6">
                        <c:v>108</c:v>
                      </c:pt>
                      <c:pt idx="7">
                        <c:v>66</c:v>
                      </c:pt>
                      <c:pt idx="8">
                        <c:v>90</c:v>
                      </c:pt>
                      <c:pt idx="9">
                        <c:v>75</c:v>
                      </c:pt>
                      <c:pt idx="10">
                        <c:v>96</c:v>
                      </c:pt>
                      <c:pt idx="11">
                        <c:v>95</c:v>
                      </c:pt>
                      <c:pt idx="12">
                        <c:v>146</c:v>
                      </c:pt>
                      <c:pt idx="13">
                        <c:v>173</c:v>
                      </c:pt>
                      <c:pt idx="14">
                        <c:v>165</c:v>
                      </c:pt>
                      <c:pt idx="15">
                        <c:v>235</c:v>
                      </c:pt>
                      <c:pt idx="16">
                        <c:v>282</c:v>
                      </c:pt>
                      <c:pt idx="17">
                        <c:v>351</c:v>
                      </c:pt>
                      <c:pt idx="18">
                        <c:v>350</c:v>
                      </c:pt>
                      <c:pt idx="19">
                        <c:v>295</c:v>
                      </c:pt>
                      <c:pt idx="20">
                        <c:v>240</c:v>
                      </c:pt>
                      <c:pt idx="21">
                        <c:v>306</c:v>
                      </c:pt>
                      <c:pt idx="22">
                        <c:v>278</c:v>
                      </c:pt>
                      <c:pt idx="23">
                        <c:v>167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162</c:v>
                      </c:pt>
                      <c:pt idx="32">
                        <c:v>0</c:v>
                      </c:pt>
                      <c:pt idx="33">
                        <c:v>303</c:v>
                      </c:pt>
                      <c:pt idx="34">
                        <c:v>0</c:v>
                      </c:pt>
                      <c:pt idx="35">
                        <c:v>269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145</c:v>
                      </c:pt>
                      <c:pt idx="39">
                        <c:v>150</c:v>
                      </c:pt>
                      <c:pt idx="40">
                        <c:v>155</c:v>
                      </c:pt>
                      <c:pt idx="41">
                        <c:v>142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86</c:v>
                      </c:pt>
                      <c:pt idx="45">
                        <c:v>165</c:v>
                      </c:pt>
                      <c:pt idx="46">
                        <c:v>198</c:v>
                      </c:pt>
                      <c:pt idx="47">
                        <c:v>127</c:v>
                      </c:pt>
                      <c:pt idx="48">
                        <c:v>172</c:v>
                      </c:pt>
                      <c:pt idx="49">
                        <c:v>158</c:v>
                      </c:pt>
                      <c:pt idx="50">
                        <c:v>198</c:v>
                      </c:pt>
                      <c:pt idx="51">
                        <c:v>97</c:v>
                      </c:pt>
                      <c:pt idx="52">
                        <c:v>145</c:v>
                      </c:pt>
                      <c:pt idx="53">
                        <c:v>600</c:v>
                      </c:pt>
                      <c:pt idx="54">
                        <c:v>222</c:v>
                      </c:pt>
                      <c:pt idx="55">
                        <c:v>212</c:v>
                      </c:pt>
                      <c:pt idx="56">
                        <c:v>213</c:v>
                      </c:pt>
                      <c:pt idx="57">
                        <c:v>158</c:v>
                      </c:pt>
                      <c:pt idx="58">
                        <c:v>265</c:v>
                      </c:pt>
                      <c:pt idx="59">
                        <c:v>185</c:v>
                      </c:pt>
                      <c:pt idx="60">
                        <c:v>200</c:v>
                      </c:pt>
                      <c:pt idx="61">
                        <c:v>252</c:v>
                      </c:pt>
                      <c:pt idx="62">
                        <c:v>320</c:v>
                      </c:pt>
                      <c:pt idx="63">
                        <c:v>183</c:v>
                      </c:pt>
                      <c:pt idx="64">
                        <c:v>150</c:v>
                      </c:pt>
                      <c:pt idx="65">
                        <c:v>212</c:v>
                      </c:pt>
                      <c:pt idx="66">
                        <c:v>313</c:v>
                      </c:pt>
                      <c:pt idx="67">
                        <c:v>236</c:v>
                      </c:pt>
                      <c:pt idx="68">
                        <c:v>294</c:v>
                      </c:pt>
                      <c:pt idx="69">
                        <c:v>163</c:v>
                      </c:pt>
                      <c:pt idx="70">
                        <c:v>260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C55-4BCD-B422-E1CF5534906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hinnastatistika'!$U$1</c15:sqref>
                        </c15:formulaRef>
                      </c:ext>
                    </c:extLst>
                    <c:strCache>
                      <c:ptCount val="1"/>
                      <c:pt idx="0">
                        <c:v>Kadrina</c:v>
                      </c:pt>
                    </c:strCache>
                  </c:strRef>
                </c:tx>
                <c:spPr>
                  <a:ln w="31750" cap="rnd">
                    <a:solidFill>
                      <a:srgbClr val="FFFF00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hinnastatistika'!$O$2:$P$72</c15:sqref>
                        </c15:formulaRef>
                      </c:ext>
                    </c:extLst>
                    <c:multiLvlStrCache>
                      <c:ptCount val="71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  <c:pt idx="20">
                          <c:v>I</c:v>
                        </c:pt>
                        <c:pt idx="21">
                          <c:v>II</c:v>
                        </c:pt>
                        <c:pt idx="22">
                          <c:v>III</c:v>
                        </c:pt>
                        <c:pt idx="23">
                          <c:v>IV</c:v>
                        </c:pt>
                        <c:pt idx="24">
                          <c:v>I</c:v>
                        </c:pt>
                        <c:pt idx="25">
                          <c:v>II</c:v>
                        </c:pt>
                        <c:pt idx="26">
                          <c:v>III</c:v>
                        </c:pt>
                        <c:pt idx="27">
                          <c:v>IV</c:v>
                        </c:pt>
                        <c:pt idx="28">
                          <c:v>I</c:v>
                        </c:pt>
                        <c:pt idx="29">
                          <c:v>II</c:v>
                        </c:pt>
                        <c:pt idx="30">
                          <c:v>III</c:v>
                        </c:pt>
                        <c:pt idx="31">
                          <c:v>IV</c:v>
                        </c:pt>
                        <c:pt idx="32">
                          <c:v>I</c:v>
                        </c:pt>
                        <c:pt idx="33">
                          <c:v>II</c:v>
                        </c:pt>
                        <c:pt idx="34">
                          <c:v>III</c:v>
                        </c:pt>
                        <c:pt idx="35">
                          <c:v>IV</c:v>
                        </c:pt>
                        <c:pt idx="36">
                          <c:v>I</c:v>
                        </c:pt>
                        <c:pt idx="37">
                          <c:v>II</c:v>
                        </c:pt>
                        <c:pt idx="38">
                          <c:v>III</c:v>
                        </c:pt>
                        <c:pt idx="39">
                          <c:v>IV</c:v>
                        </c:pt>
                        <c:pt idx="40">
                          <c:v>I</c:v>
                        </c:pt>
                        <c:pt idx="41">
                          <c:v>II</c:v>
                        </c:pt>
                        <c:pt idx="42">
                          <c:v>III</c:v>
                        </c:pt>
                        <c:pt idx="43">
                          <c:v>IV</c:v>
                        </c:pt>
                        <c:pt idx="44">
                          <c:v>I</c:v>
                        </c:pt>
                        <c:pt idx="45">
                          <c:v>II</c:v>
                        </c:pt>
                        <c:pt idx="46">
                          <c:v>III</c:v>
                        </c:pt>
                        <c:pt idx="47">
                          <c:v>IV</c:v>
                        </c:pt>
                        <c:pt idx="48">
                          <c:v>I</c:v>
                        </c:pt>
                        <c:pt idx="49">
                          <c:v>II</c:v>
                        </c:pt>
                        <c:pt idx="50">
                          <c:v>III</c:v>
                        </c:pt>
                        <c:pt idx="51">
                          <c:v>IV</c:v>
                        </c:pt>
                        <c:pt idx="52">
                          <c:v>I</c:v>
                        </c:pt>
                        <c:pt idx="53">
                          <c:v>II</c:v>
                        </c:pt>
                        <c:pt idx="54">
                          <c:v>III</c:v>
                        </c:pt>
                        <c:pt idx="55">
                          <c:v>IV</c:v>
                        </c:pt>
                        <c:pt idx="56">
                          <c:v>I</c:v>
                        </c:pt>
                        <c:pt idx="57">
                          <c:v>II</c:v>
                        </c:pt>
                        <c:pt idx="58">
                          <c:v>III</c:v>
                        </c:pt>
                        <c:pt idx="59">
                          <c:v>IV</c:v>
                        </c:pt>
                        <c:pt idx="60">
                          <c:v>I</c:v>
                        </c:pt>
                        <c:pt idx="61">
                          <c:v>II</c:v>
                        </c:pt>
                        <c:pt idx="62">
                          <c:v>III</c:v>
                        </c:pt>
                        <c:pt idx="63">
                          <c:v>IV</c:v>
                        </c:pt>
                        <c:pt idx="64">
                          <c:v>I</c:v>
                        </c:pt>
                        <c:pt idx="65">
                          <c:v>II</c:v>
                        </c:pt>
                        <c:pt idx="66">
                          <c:v>III</c:v>
                        </c:pt>
                        <c:pt idx="67">
                          <c:v>IV</c:v>
                        </c:pt>
                        <c:pt idx="68">
                          <c:v>I</c:v>
                        </c:pt>
                        <c:pt idx="69">
                          <c:v>II</c:v>
                        </c:pt>
                        <c:pt idx="70">
                          <c:v>III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hinnastatistika'!$U$2:$U$72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2">
                        <c:v>60</c:v>
                      </c:pt>
                      <c:pt idx="3">
                        <c:v>50</c:v>
                      </c:pt>
                      <c:pt idx="4">
                        <c:v>105</c:v>
                      </c:pt>
                      <c:pt idx="5">
                        <c:v>90</c:v>
                      </c:pt>
                      <c:pt idx="6">
                        <c:v>112</c:v>
                      </c:pt>
                      <c:pt idx="7">
                        <c:v>112</c:v>
                      </c:pt>
                      <c:pt idx="8">
                        <c:v>134</c:v>
                      </c:pt>
                      <c:pt idx="9">
                        <c:v>135</c:v>
                      </c:pt>
                      <c:pt idx="10">
                        <c:v>130</c:v>
                      </c:pt>
                      <c:pt idx="11">
                        <c:v>200</c:v>
                      </c:pt>
                      <c:pt idx="12">
                        <c:v>259</c:v>
                      </c:pt>
                      <c:pt idx="13">
                        <c:v>218</c:v>
                      </c:pt>
                      <c:pt idx="14">
                        <c:v>233</c:v>
                      </c:pt>
                      <c:pt idx="15">
                        <c:v>354</c:v>
                      </c:pt>
                      <c:pt idx="16">
                        <c:v>372</c:v>
                      </c:pt>
                      <c:pt idx="17">
                        <c:v>375</c:v>
                      </c:pt>
                      <c:pt idx="18">
                        <c:v>112</c:v>
                      </c:pt>
                      <c:pt idx="19">
                        <c:v>454</c:v>
                      </c:pt>
                      <c:pt idx="20">
                        <c:v>408</c:v>
                      </c:pt>
                      <c:pt idx="21">
                        <c:v>421</c:v>
                      </c:pt>
                      <c:pt idx="22">
                        <c:v>435</c:v>
                      </c:pt>
                      <c:pt idx="23">
                        <c:v>350</c:v>
                      </c:pt>
                      <c:pt idx="24">
                        <c:v>300</c:v>
                      </c:pt>
                      <c:pt idx="25">
                        <c:v>250</c:v>
                      </c:pt>
                      <c:pt idx="26">
                        <c:v>200</c:v>
                      </c:pt>
                      <c:pt idx="27">
                        <c:v>190</c:v>
                      </c:pt>
                      <c:pt idx="28">
                        <c:v>188</c:v>
                      </c:pt>
                      <c:pt idx="29">
                        <c:v>150</c:v>
                      </c:pt>
                      <c:pt idx="30">
                        <c:v>150</c:v>
                      </c:pt>
                      <c:pt idx="31">
                        <c:v>135</c:v>
                      </c:pt>
                      <c:pt idx="32">
                        <c:v>147</c:v>
                      </c:pt>
                      <c:pt idx="33">
                        <c:v>150</c:v>
                      </c:pt>
                      <c:pt idx="34">
                        <c:v>150</c:v>
                      </c:pt>
                      <c:pt idx="35">
                        <c:v>157</c:v>
                      </c:pt>
                      <c:pt idx="36">
                        <c:v>150</c:v>
                      </c:pt>
                      <c:pt idx="37">
                        <c:v>163</c:v>
                      </c:pt>
                      <c:pt idx="38">
                        <c:v>135</c:v>
                      </c:pt>
                      <c:pt idx="39">
                        <c:v>135</c:v>
                      </c:pt>
                      <c:pt idx="40">
                        <c:v>135</c:v>
                      </c:pt>
                      <c:pt idx="41">
                        <c:v>135</c:v>
                      </c:pt>
                      <c:pt idx="42">
                        <c:v>131</c:v>
                      </c:pt>
                      <c:pt idx="43">
                        <c:v>170</c:v>
                      </c:pt>
                      <c:pt idx="44">
                        <c:v>143</c:v>
                      </c:pt>
                      <c:pt idx="45">
                        <c:v>207</c:v>
                      </c:pt>
                      <c:pt idx="46">
                        <c:v>188</c:v>
                      </c:pt>
                      <c:pt idx="47">
                        <c:v>201</c:v>
                      </c:pt>
                      <c:pt idx="48">
                        <c:v>216</c:v>
                      </c:pt>
                      <c:pt idx="49">
                        <c:v>263</c:v>
                      </c:pt>
                      <c:pt idx="50">
                        <c:v>183</c:v>
                      </c:pt>
                      <c:pt idx="51">
                        <c:v>208</c:v>
                      </c:pt>
                      <c:pt idx="52">
                        <c:v>230</c:v>
                      </c:pt>
                      <c:pt idx="53">
                        <c:v>259</c:v>
                      </c:pt>
                      <c:pt idx="54">
                        <c:v>261</c:v>
                      </c:pt>
                      <c:pt idx="55">
                        <c:v>275</c:v>
                      </c:pt>
                      <c:pt idx="56">
                        <c:v>321</c:v>
                      </c:pt>
                      <c:pt idx="57">
                        <c:v>353</c:v>
                      </c:pt>
                      <c:pt idx="58">
                        <c:v>296</c:v>
                      </c:pt>
                      <c:pt idx="59">
                        <c:v>348</c:v>
                      </c:pt>
                      <c:pt idx="60">
                        <c:v>291</c:v>
                      </c:pt>
                      <c:pt idx="61">
                        <c:v>332</c:v>
                      </c:pt>
                      <c:pt idx="62">
                        <c:v>403</c:v>
                      </c:pt>
                      <c:pt idx="63">
                        <c:v>186</c:v>
                      </c:pt>
                      <c:pt idx="64">
                        <c:v>340</c:v>
                      </c:pt>
                      <c:pt idx="65">
                        <c:v>370</c:v>
                      </c:pt>
                      <c:pt idx="66">
                        <c:v>380</c:v>
                      </c:pt>
                      <c:pt idx="67">
                        <c:v>456</c:v>
                      </c:pt>
                      <c:pt idx="68">
                        <c:v>411</c:v>
                      </c:pt>
                      <c:pt idx="69">
                        <c:v>542</c:v>
                      </c:pt>
                      <c:pt idx="70">
                        <c:v>398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C55-4BCD-B422-E1CF5534906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hinnastatistika'!$V$1</c15:sqref>
                        </c15:formulaRef>
                      </c:ext>
                    </c:extLst>
                    <c:strCache>
                      <c:ptCount val="1"/>
                      <c:pt idx="0">
                        <c:v>Kadrina max</c:v>
                      </c:pt>
                    </c:strCache>
                  </c:strRef>
                </c:tx>
                <c:spPr>
                  <a:ln w="31750" cap="rnd">
                    <a:solidFill>
                      <a:schemeClr val="accent6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hinnastatistika'!$O$2:$P$72</c15:sqref>
                        </c15:formulaRef>
                      </c:ext>
                    </c:extLst>
                    <c:multiLvlStrCache>
                      <c:ptCount val="71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  <c:pt idx="20">
                          <c:v>I</c:v>
                        </c:pt>
                        <c:pt idx="21">
                          <c:v>II</c:v>
                        </c:pt>
                        <c:pt idx="22">
                          <c:v>III</c:v>
                        </c:pt>
                        <c:pt idx="23">
                          <c:v>IV</c:v>
                        </c:pt>
                        <c:pt idx="24">
                          <c:v>I</c:v>
                        </c:pt>
                        <c:pt idx="25">
                          <c:v>II</c:v>
                        </c:pt>
                        <c:pt idx="26">
                          <c:v>III</c:v>
                        </c:pt>
                        <c:pt idx="27">
                          <c:v>IV</c:v>
                        </c:pt>
                        <c:pt idx="28">
                          <c:v>I</c:v>
                        </c:pt>
                        <c:pt idx="29">
                          <c:v>II</c:v>
                        </c:pt>
                        <c:pt idx="30">
                          <c:v>III</c:v>
                        </c:pt>
                        <c:pt idx="31">
                          <c:v>IV</c:v>
                        </c:pt>
                        <c:pt idx="32">
                          <c:v>I</c:v>
                        </c:pt>
                        <c:pt idx="33">
                          <c:v>II</c:v>
                        </c:pt>
                        <c:pt idx="34">
                          <c:v>III</c:v>
                        </c:pt>
                        <c:pt idx="35">
                          <c:v>IV</c:v>
                        </c:pt>
                        <c:pt idx="36">
                          <c:v>I</c:v>
                        </c:pt>
                        <c:pt idx="37">
                          <c:v>II</c:v>
                        </c:pt>
                        <c:pt idx="38">
                          <c:v>III</c:v>
                        </c:pt>
                        <c:pt idx="39">
                          <c:v>IV</c:v>
                        </c:pt>
                        <c:pt idx="40">
                          <c:v>I</c:v>
                        </c:pt>
                        <c:pt idx="41">
                          <c:v>II</c:v>
                        </c:pt>
                        <c:pt idx="42">
                          <c:v>III</c:v>
                        </c:pt>
                        <c:pt idx="43">
                          <c:v>IV</c:v>
                        </c:pt>
                        <c:pt idx="44">
                          <c:v>I</c:v>
                        </c:pt>
                        <c:pt idx="45">
                          <c:v>II</c:v>
                        </c:pt>
                        <c:pt idx="46">
                          <c:v>III</c:v>
                        </c:pt>
                        <c:pt idx="47">
                          <c:v>IV</c:v>
                        </c:pt>
                        <c:pt idx="48">
                          <c:v>I</c:v>
                        </c:pt>
                        <c:pt idx="49">
                          <c:v>II</c:v>
                        </c:pt>
                        <c:pt idx="50">
                          <c:v>III</c:v>
                        </c:pt>
                        <c:pt idx="51">
                          <c:v>IV</c:v>
                        </c:pt>
                        <c:pt idx="52">
                          <c:v>I</c:v>
                        </c:pt>
                        <c:pt idx="53">
                          <c:v>II</c:v>
                        </c:pt>
                        <c:pt idx="54">
                          <c:v>III</c:v>
                        </c:pt>
                        <c:pt idx="55">
                          <c:v>IV</c:v>
                        </c:pt>
                        <c:pt idx="56">
                          <c:v>I</c:v>
                        </c:pt>
                        <c:pt idx="57">
                          <c:v>II</c:v>
                        </c:pt>
                        <c:pt idx="58">
                          <c:v>III</c:v>
                        </c:pt>
                        <c:pt idx="59">
                          <c:v>IV</c:v>
                        </c:pt>
                        <c:pt idx="60">
                          <c:v>I</c:v>
                        </c:pt>
                        <c:pt idx="61">
                          <c:v>II</c:v>
                        </c:pt>
                        <c:pt idx="62">
                          <c:v>III</c:v>
                        </c:pt>
                        <c:pt idx="63">
                          <c:v>IV</c:v>
                        </c:pt>
                        <c:pt idx="64">
                          <c:v>I</c:v>
                        </c:pt>
                        <c:pt idx="65">
                          <c:v>II</c:v>
                        </c:pt>
                        <c:pt idx="66">
                          <c:v>III</c:v>
                        </c:pt>
                        <c:pt idx="67">
                          <c:v>IV</c:v>
                        </c:pt>
                        <c:pt idx="68">
                          <c:v>I</c:v>
                        </c:pt>
                        <c:pt idx="69">
                          <c:v>II</c:v>
                        </c:pt>
                        <c:pt idx="70">
                          <c:v>III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hinnastatistika'!$V$2:$V$72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2">
                        <c:v>104</c:v>
                      </c:pt>
                      <c:pt idx="3">
                        <c:v>131</c:v>
                      </c:pt>
                      <c:pt idx="4">
                        <c:v>221</c:v>
                      </c:pt>
                      <c:pt idx="5">
                        <c:v>114</c:v>
                      </c:pt>
                      <c:pt idx="6">
                        <c:v>127</c:v>
                      </c:pt>
                      <c:pt idx="7">
                        <c:v>180</c:v>
                      </c:pt>
                      <c:pt idx="8">
                        <c:v>186</c:v>
                      </c:pt>
                      <c:pt idx="9">
                        <c:v>207</c:v>
                      </c:pt>
                      <c:pt idx="10">
                        <c:v>184</c:v>
                      </c:pt>
                      <c:pt idx="11">
                        <c:v>327</c:v>
                      </c:pt>
                      <c:pt idx="12">
                        <c:v>329</c:v>
                      </c:pt>
                      <c:pt idx="13">
                        <c:v>393</c:v>
                      </c:pt>
                      <c:pt idx="14">
                        <c:v>342</c:v>
                      </c:pt>
                      <c:pt idx="15">
                        <c:v>535</c:v>
                      </c:pt>
                      <c:pt idx="16">
                        <c:v>514</c:v>
                      </c:pt>
                      <c:pt idx="17">
                        <c:v>605</c:v>
                      </c:pt>
                      <c:pt idx="18">
                        <c:v>565</c:v>
                      </c:pt>
                      <c:pt idx="19">
                        <c:v>713</c:v>
                      </c:pt>
                      <c:pt idx="20">
                        <c:v>475</c:v>
                      </c:pt>
                      <c:pt idx="21">
                        <c:v>478</c:v>
                      </c:pt>
                      <c:pt idx="22">
                        <c:v>530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348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232</c:v>
                      </c:pt>
                      <c:pt idx="32">
                        <c:v>195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218</c:v>
                      </c:pt>
                      <c:pt idx="36">
                        <c:v>0</c:v>
                      </c:pt>
                      <c:pt idx="37">
                        <c:v>190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405</c:v>
                      </c:pt>
                      <c:pt idx="41">
                        <c:v>227</c:v>
                      </c:pt>
                      <c:pt idx="42">
                        <c:v>231</c:v>
                      </c:pt>
                      <c:pt idx="43">
                        <c:v>289</c:v>
                      </c:pt>
                      <c:pt idx="44">
                        <c:v>282</c:v>
                      </c:pt>
                      <c:pt idx="45">
                        <c:v>250</c:v>
                      </c:pt>
                      <c:pt idx="46">
                        <c:v>251</c:v>
                      </c:pt>
                      <c:pt idx="47">
                        <c:v>312</c:v>
                      </c:pt>
                      <c:pt idx="48">
                        <c:v>397</c:v>
                      </c:pt>
                      <c:pt idx="49">
                        <c:v>324</c:v>
                      </c:pt>
                      <c:pt idx="50">
                        <c:v>389</c:v>
                      </c:pt>
                      <c:pt idx="51">
                        <c:v>345</c:v>
                      </c:pt>
                      <c:pt idx="52">
                        <c:v>610</c:v>
                      </c:pt>
                      <c:pt idx="53">
                        <c:v>283</c:v>
                      </c:pt>
                      <c:pt idx="54">
                        <c:v>394</c:v>
                      </c:pt>
                      <c:pt idx="55">
                        <c:v>0</c:v>
                      </c:pt>
                      <c:pt idx="56">
                        <c:v>440</c:v>
                      </c:pt>
                      <c:pt idx="57">
                        <c:v>482</c:v>
                      </c:pt>
                      <c:pt idx="58">
                        <c:v>430</c:v>
                      </c:pt>
                      <c:pt idx="59">
                        <c:v>395</c:v>
                      </c:pt>
                      <c:pt idx="60">
                        <c:v>435</c:v>
                      </c:pt>
                      <c:pt idx="61">
                        <c:v>555</c:v>
                      </c:pt>
                      <c:pt idx="62">
                        <c:v>545</c:v>
                      </c:pt>
                      <c:pt idx="63">
                        <c:v>507</c:v>
                      </c:pt>
                      <c:pt idx="64">
                        <c:v>480</c:v>
                      </c:pt>
                      <c:pt idx="65">
                        <c:v>542</c:v>
                      </c:pt>
                      <c:pt idx="66">
                        <c:v>610</c:v>
                      </c:pt>
                      <c:pt idx="67">
                        <c:v>612</c:v>
                      </c:pt>
                      <c:pt idx="68">
                        <c:v>531</c:v>
                      </c:pt>
                      <c:pt idx="69">
                        <c:v>615</c:v>
                      </c:pt>
                      <c:pt idx="70">
                        <c:v>637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C55-4BCD-B422-E1CF5534906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hinnastatistika'!$W$1</c15:sqref>
                        </c15:formulaRef>
                      </c:ext>
                    </c:extLst>
                    <c:strCache>
                      <c:ptCount val="1"/>
                      <c:pt idx="0">
                        <c:v>Rakvere </c:v>
                      </c:pt>
                    </c:strCache>
                  </c:strRef>
                </c:tx>
                <c:spPr>
                  <a:ln w="31750" cap="rnd">
                    <a:solidFill>
                      <a:srgbClr val="FF0000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hinnastatistika'!$O$2:$P$72</c15:sqref>
                        </c15:formulaRef>
                      </c:ext>
                    </c:extLst>
                    <c:multiLvlStrCache>
                      <c:ptCount val="71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  <c:pt idx="20">
                          <c:v>I</c:v>
                        </c:pt>
                        <c:pt idx="21">
                          <c:v>II</c:v>
                        </c:pt>
                        <c:pt idx="22">
                          <c:v>III</c:v>
                        </c:pt>
                        <c:pt idx="23">
                          <c:v>IV</c:v>
                        </c:pt>
                        <c:pt idx="24">
                          <c:v>I</c:v>
                        </c:pt>
                        <c:pt idx="25">
                          <c:v>II</c:v>
                        </c:pt>
                        <c:pt idx="26">
                          <c:v>III</c:v>
                        </c:pt>
                        <c:pt idx="27">
                          <c:v>IV</c:v>
                        </c:pt>
                        <c:pt idx="28">
                          <c:v>I</c:v>
                        </c:pt>
                        <c:pt idx="29">
                          <c:v>II</c:v>
                        </c:pt>
                        <c:pt idx="30">
                          <c:v>III</c:v>
                        </c:pt>
                        <c:pt idx="31">
                          <c:v>IV</c:v>
                        </c:pt>
                        <c:pt idx="32">
                          <c:v>I</c:v>
                        </c:pt>
                        <c:pt idx="33">
                          <c:v>II</c:v>
                        </c:pt>
                        <c:pt idx="34">
                          <c:v>III</c:v>
                        </c:pt>
                        <c:pt idx="35">
                          <c:v>IV</c:v>
                        </c:pt>
                        <c:pt idx="36">
                          <c:v>I</c:v>
                        </c:pt>
                        <c:pt idx="37">
                          <c:v>II</c:v>
                        </c:pt>
                        <c:pt idx="38">
                          <c:v>III</c:v>
                        </c:pt>
                        <c:pt idx="39">
                          <c:v>IV</c:v>
                        </c:pt>
                        <c:pt idx="40">
                          <c:v>I</c:v>
                        </c:pt>
                        <c:pt idx="41">
                          <c:v>II</c:v>
                        </c:pt>
                        <c:pt idx="42">
                          <c:v>III</c:v>
                        </c:pt>
                        <c:pt idx="43">
                          <c:v>IV</c:v>
                        </c:pt>
                        <c:pt idx="44">
                          <c:v>I</c:v>
                        </c:pt>
                        <c:pt idx="45">
                          <c:v>II</c:v>
                        </c:pt>
                        <c:pt idx="46">
                          <c:v>III</c:v>
                        </c:pt>
                        <c:pt idx="47">
                          <c:v>IV</c:v>
                        </c:pt>
                        <c:pt idx="48">
                          <c:v>I</c:v>
                        </c:pt>
                        <c:pt idx="49">
                          <c:v>II</c:v>
                        </c:pt>
                        <c:pt idx="50">
                          <c:v>III</c:v>
                        </c:pt>
                        <c:pt idx="51">
                          <c:v>IV</c:v>
                        </c:pt>
                        <c:pt idx="52">
                          <c:v>I</c:v>
                        </c:pt>
                        <c:pt idx="53">
                          <c:v>II</c:v>
                        </c:pt>
                        <c:pt idx="54">
                          <c:v>III</c:v>
                        </c:pt>
                        <c:pt idx="55">
                          <c:v>IV</c:v>
                        </c:pt>
                        <c:pt idx="56">
                          <c:v>I</c:v>
                        </c:pt>
                        <c:pt idx="57">
                          <c:v>II</c:v>
                        </c:pt>
                        <c:pt idx="58">
                          <c:v>III</c:v>
                        </c:pt>
                        <c:pt idx="59">
                          <c:v>IV</c:v>
                        </c:pt>
                        <c:pt idx="60">
                          <c:v>I</c:v>
                        </c:pt>
                        <c:pt idx="61">
                          <c:v>II</c:v>
                        </c:pt>
                        <c:pt idx="62">
                          <c:v>III</c:v>
                        </c:pt>
                        <c:pt idx="63">
                          <c:v>IV</c:v>
                        </c:pt>
                        <c:pt idx="64">
                          <c:v>I</c:v>
                        </c:pt>
                        <c:pt idx="65">
                          <c:v>II</c:v>
                        </c:pt>
                        <c:pt idx="66">
                          <c:v>III</c:v>
                        </c:pt>
                        <c:pt idx="67">
                          <c:v>IV</c:v>
                        </c:pt>
                        <c:pt idx="68">
                          <c:v>I</c:v>
                        </c:pt>
                        <c:pt idx="69">
                          <c:v>II</c:v>
                        </c:pt>
                        <c:pt idx="70">
                          <c:v>III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hinnastatistika'!$W$2:$W$72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2">
                        <c:v>280</c:v>
                      </c:pt>
                      <c:pt idx="3">
                        <c:v>244</c:v>
                      </c:pt>
                      <c:pt idx="4">
                        <c:v>300</c:v>
                      </c:pt>
                      <c:pt idx="5">
                        <c:v>294</c:v>
                      </c:pt>
                      <c:pt idx="6">
                        <c:v>303</c:v>
                      </c:pt>
                      <c:pt idx="7">
                        <c:v>327</c:v>
                      </c:pt>
                      <c:pt idx="8">
                        <c:v>341</c:v>
                      </c:pt>
                      <c:pt idx="9">
                        <c:v>343</c:v>
                      </c:pt>
                      <c:pt idx="10">
                        <c:v>384</c:v>
                      </c:pt>
                      <c:pt idx="11">
                        <c:v>407</c:v>
                      </c:pt>
                      <c:pt idx="12">
                        <c:v>500</c:v>
                      </c:pt>
                      <c:pt idx="13">
                        <c:v>684</c:v>
                      </c:pt>
                      <c:pt idx="14">
                        <c:v>745</c:v>
                      </c:pt>
                      <c:pt idx="15">
                        <c:v>714</c:v>
                      </c:pt>
                      <c:pt idx="16">
                        <c:v>775</c:v>
                      </c:pt>
                      <c:pt idx="17">
                        <c:v>802</c:v>
                      </c:pt>
                      <c:pt idx="18">
                        <c:v>843</c:v>
                      </c:pt>
                      <c:pt idx="19">
                        <c:v>888</c:v>
                      </c:pt>
                      <c:pt idx="20">
                        <c:v>835</c:v>
                      </c:pt>
                      <c:pt idx="21">
                        <c:v>790</c:v>
                      </c:pt>
                      <c:pt idx="22">
                        <c:v>708</c:v>
                      </c:pt>
                      <c:pt idx="23">
                        <c:v>742</c:v>
                      </c:pt>
                      <c:pt idx="24">
                        <c:v>238</c:v>
                      </c:pt>
                      <c:pt idx="25">
                        <c:v>456</c:v>
                      </c:pt>
                      <c:pt idx="26">
                        <c:v>433</c:v>
                      </c:pt>
                      <c:pt idx="27">
                        <c:v>420</c:v>
                      </c:pt>
                      <c:pt idx="28">
                        <c:v>444</c:v>
                      </c:pt>
                      <c:pt idx="29">
                        <c:v>361</c:v>
                      </c:pt>
                      <c:pt idx="30">
                        <c:v>444</c:v>
                      </c:pt>
                      <c:pt idx="31">
                        <c:v>373</c:v>
                      </c:pt>
                      <c:pt idx="32">
                        <c:v>438</c:v>
                      </c:pt>
                      <c:pt idx="33">
                        <c:v>377</c:v>
                      </c:pt>
                      <c:pt idx="34">
                        <c:v>401</c:v>
                      </c:pt>
                      <c:pt idx="35">
                        <c:v>306</c:v>
                      </c:pt>
                      <c:pt idx="36">
                        <c:v>505</c:v>
                      </c:pt>
                      <c:pt idx="37">
                        <c:v>444</c:v>
                      </c:pt>
                      <c:pt idx="38">
                        <c:v>395</c:v>
                      </c:pt>
                      <c:pt idx="39">
                        <c:v>452</c:v>
                      </c:pt>
                      <c:pt idx="40">
                        <c:v>405</c:v>
                      </c:pt>
                      <c:pt idx="41">
                        <c:v>437</c:v>
                      </c:pt>
                      <c:pt idx="42">
                        <c:v>438</c:v>
                      </c:pt>
                      <c:pt idx="43">
                        <c:v>452</c:v>
                      </c:pt>
                      <c:pt idx="44">
                        <c:v>455</c:v>
                      </c:pt>
                      <c:pt idx="45">
                        <c:v>500</c:v>
                      </c:pt>
                      <c:pt idx="46">
                        <c:v>520</c:v>
                      </c:pt>
                      <c:pt idx="47">
                        <c:v>425</c:v>
                      </c:pt>
                      <c:pt idx="48">
                        <c:v>573</c:v>
                      </c:pt>
                      <c:pt idx="49">
                        <c:v>517</c:v>
                      </c:pt>
                      <c:pt idx="50">
                        <c:v>487</c:v>
                      </c:pt>
                      <c:pt idx="51">
                        <c:v>433</c:v>
                      </c:pt>
                      <c:pt idx="52">
                        <c:v>537</c:v>
                      </c:pt>
                      <c:pt idx="53">
                        <c:v>561</c:v>
                      </c:pt>
                      <c:pt idx="54">
                        <c:v>573</c:v>
                      </c:pt>
                      <c:pt idx="55">
                        <c:v>527</c:v>
                      </c:pt>
                      <c:pt idx="56">
                        <c:v>590</c:v>
                      </c:pt>
                      <c:pt idx="57">
                        <c:v>619</c:v>
                      </c:pt>
                      <c:pt idx="58">
                        <c:v>617</c:v>
                      </c:pt>
                      <c:pt idx="59">
                        <c:v>596</c:v>
                      </c:pt>
                      <c:pt idx="60">
                        <c:v>740</c:v>
                      </c:pt>
                      <c:pt idx="61">
                        <c:v>741</c:v>
                      </c:pt>
                      <c:pt idx="62">
                        <c:v>747</c:v>
                      </c:pt>
                      <c:pt idx="63">
                        <c:v>790</c:v>
                      </c:pt>
                      <c:pt idx="64">
                        <c:v>743</c:v>
                      </c:pt>
                      <c:pt idx="65">
                        <c:v>725</c:v>
                      </c:pt>
                      <c:pt idx="66">
                        <c:v>715</c:v>
                      </c:pt>
                      <c:pt idx="67">
                        <c:v>737</c:v>
                      </c:pt>
                      <c:pt idx="68">
                        <c:v>728</c:v>
                      </c:pt>
                      <c:pt idx="69">
                        <c:v>555</c:v>
                      </c:pt>
                      <c:pt idx="70">
                        <c:v>725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C55-4BCD-B422-E1CF5534906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hinnastatistika'!$X$1</c15:sqref>
                        </c15:formulaRef>
                      </c:ext>
                    </c:extLst>
                    <c:strCache>
                      <c:ptCount val="1"/>
                      <c:pt idx="0">
                        <c:v>Rakvere max</c:v>
                      </c:pt>
                    </c:strCache>
                  </c:strRef>
                </c:tx>
                <c:spPr>
                  <a:ln w="317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hinnastatistika'!$O$2:$P$72</c15:sqref>
                        </c15:formulaRef>
                      </c:ext>
                    </c:extLst>
                    <c:multiLvlStrCache>
                      <c:ptCount val="71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  <c:pt idx="20">
                          <c:v>I</c:v>
                        </c:pt>
                        <c:pt idx="21">
                          <c:v>II</c:v>
                        </c:pt>
                        <c:pt idx="22">
                          <c:v>III</c:v>
                        </c:pt>
                        <c:pt idx="23">
                          <c:v>IV</c:v>
                        </c:pt>
                        <c:pt idx="24">
                          <c:v>I</c:v>
                        </c:pt>
                        <c:pt idx="25">
                          <c:v>II</c:v>
                        </c:pt>
                        <c:pt idx="26">
                          <c:v>III</c:v>
                        </c:pt>
                        <c:pt idx="27">
                          <c:v>IV</c:v>
                        </c:pt>
                        <c:pt idx="28">
                          <c:v>I</c:v>
                        </c:pt>
                        <c:pt idx="29">
                          <c:v>II</c:v>
                        </c:pt>
                        <c:pt idx="30">
                          <c:v>III</c:v>
                        </c:pt>
                        <c:pt idx="31">
                          <c:v>IV</c:v>
                        </c:pt>
                        <c:pt idx="32">
                          <c:v>I</c:v>
                        </c:pt>
                        <c:pt idx="33">
                          <c:v>II</c:v>
                        </c:pt>
                        <c:pt idx="34">
                          <c:v>III</c:v>
                        </c:pt>
                        <c:pt idx="35">
                          <c:v>IV</c:v>
                        </c:pt>
                        <c:pt idx="36">
                          <c:v>I</c:v>
                        </c:pt>
                        <c:pt idx="37">
                          <c:v>II</c:v>
                        </c:pt>
                        <c:pt idx="38">
                          <c:v>III</c:v>
                        </c:pt>
                        <c:pt idx="39">
                          <c:v>IV</c:v>
                        </c:pt>
                        <c:pt idx="40">
                          <c:v>I</c:v>
                        </c:pt>
                        <c:pt idx="41">
                          <c:v>II</c:v>
                        </c:pt>
                        <c:pt idx="42">
                          <c:v>III</c:v>
                        </c:pt>
                        <c:pt idx="43">
                          <c:v>IV</c:v>
                        </c:pt>
                        <c:pt idx="44">
                          <c:v>I</c:v>
                        </c:pt>
                        <c:pt idx="45">
                          <c:v>II</c:v>
                        </c:pt>
                        <c:pt idx="46">
                          <c:v>III</c:v>
                        </c:pt>
                        <c:pt idx="47">
                          <c:v>IV</c:v>
                        </c:pt>
                        <c:pt idx="48">
                          <c:v>I</c:v>
                        </c:pt>
                        <c:pt idx="49">
                          <c:v>II</c:v>
                        </c:pt>
                        <c:pt idx="50">
                          <c:v>III</c:v>
                        </c:pt>
                        <c:pt idx="51">
                          <c:v>IV</c:v>
                        </c:pt>
                        <c:pt idx="52">
                          <c:v>I</c:v>
                        </c:pt>
                        <c:pt idx="53">
                          <c:v>II</c:v>
                        </c:pt>
                        <c:pt idx="54">
                          <c:v>III</c:v>
                        </c:pt>
                        <c:pt idx="55">
                          <c:v>IV</c:v>
                        </c:pt>
                        <c:pt idx="56">
                          <c:v>I</c:v>
                        </c:pt>
                        <c:pt idx="57">
                          <c:v>II</c:v>
                        </c:pt>
                        <c:pt idx="58">
                          <c:v>III</c:v>
                        </c:pt>
                        <c:pt idx="59">
                          <c:v>IV</c:v>
                        </c:pt>
                        <c:pt idx="60">
                          <c:v>I</c:v>
                        </c:pt>
                        <c:pt idx="61">
                          <c:v>II</c:v>
                        </c:pt>
                        <c:pt idx="62">
                          <c:v>III</c:v>
                        </c:pt>
                        <c:pt idx="63">
                          <c:v>IV</c:v>
                        </c:pt>
                        <c:pt idx="64">
                          <c:v>I</c:v>
                        </c:pt>
                        <c:pt idx="65">
                          <c:v>II</c:v>
                        </c:pt>
                        <c:pt idx="66">
                          <c:v>III</c:v>
                        </c:pt>
                        <c:pt idx="67">
                          <c:v>IV</c:v>
                        </c:pt>
                        <c:pt idx="68">
                          <c:v>I</c:v>
                        </c:pt>
                        <c:pt idx="69">
                          <c:v>II</c:v>
                        </c:pt>
                        <c:pt idx="70">
                          <c:v>III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'Kinnisvara hinnastatistika'!$X$2:$X$72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2">
                        <c:v>390</c:v>
                      </c:pt>
                      <c:pt idx="3">
                        <c:v>470</c:v>
                      </c:pt>
                      <c:pt idx="4">
                        <c:v>945</c:v>
                      </c:pt>
                      <c:pt idx="5">
                        <c:v>808</c:v>
                      </c:pt>
                      <c:pt idx="6">
                        <c:v>517</c:v>
                      </c:pt>
                      <c:pt idx="7">
                        <c:v>616</c:v>
                      </c:pt>
                      <c:pt idx="8">
                        <c:v>635</c:v>
                      </c:pt>
                      <c:pt idx="9">
                        <c:v>647</c:v>
                      </c:pt>
                      <c:pt idx="10">
                        <c:v>992</c:v>
                      </c:pt>
                      <c:pt idx="11">
                        <c:v>1550</c:v>
                      </c:pt>
                      <c:pt idx="12">
                        <c:v>870</c:v>
                      </c:pt>
                      <c:pt idx="13">
                        <c:v>1366</c:v>
                      </c:pt>
                      <c:pt idx="14">
                        <c:v>1510</c:v>
                      </c:pt>
                      <c:pt idx="15">
                        <c:v>1554</c:v>
                      </c:pt>
                      <c:pt idx="16">
                        <c:v>1970</c:v>
                      </c:pt>
                      <c:pt idx="17">
                        <c:v>2408</c:v>
                      </c:pt>
                      <c:pt idx="18">
                        <c:v>1686</c:v>
                      </c:pt>
                      <c:pt idx="19">
                        <c:v>2232</c:v>
                      </c:pt>
                      <c:pt idx="20">
                        <c:v>3007</c:v>
                      </c:pt>
                      <c:pt idx="21">
                        <c:v>1780</c:v>
                      </c:pt>
                      <c:pt idx="22">
                        <c:v>1085</c:v>
                      </c:pt>
                      <c:pt idx="23">
                        <c:v>1350</c:v>
                      </c:pt>
                      <c:pt idx="24">
                        <c:v>986</c:v>
                      </c:pt>
                      <c:pt idx="25">
                        <c:v>1028</c:v>
                      </c:pt>
                      <c:pt idx="26">
                        <c:v>1310</c:v>
                      </c:pt>
                      <c:pt idx="27">
                        <c:v>805</c:v>
                      </c:pt>
                      <c:pt idx="28">
                        <c:v>975</c:v>
                      </c:pt>
                      <c:pt idx="29">
                        <c:v>837</c:v>
                      </c:pt>
                      <c:pt idx="30">
                        <c:v>765</c:v>
                      </c:pt>
                      <c:pt idx="31">
                        <c:v>943</c:v>
                      </c:pt>
                      <c:pt idx="32">
                        <c:v>983</c:v>
                      </c:pt>
                      <c:pt idx="33">
                        <c:v>650</c:v>
                      </c:pt>
                      <c:pt idx="34">
                        <c:v>964</c:v>
                      </c:pt>
                      <c:pt idx="35">
                        <c:v>988</c:v>
                      </c:pt>
                      <c:pt idx="36">
                        <c:v>1165</c:v>
                      </c:pt>
                      <c:pt idx="37">
                        <c:v>999</c:v>
                      </c:pt>
                      <c:pt idx="38">
                        <c:v>1333</c:v>
                      </c:pt>
                      <c:pt idx="39">
                        <c:v>1404</c:v>
                      </c:pt>
                      <c:pt idx="40">
                        <c:v>1500</c:v>
                      </c:pt>
                      <c:pt idx="41">
                        <c:v>1466</c:v>
                      </c:pt>
                      <c:pt idx="42">
                        <c:v>835</c:v>
                      </c:pt>
                      <c:pt idx="43">
                        <c:v>1995</c:v>
                      </c:pt>
                      <c:pt idx="44">
                        <c:v>1065</c:v>
                      </c:pt>
                      <c:pt idx="45">
                        <c:v>1517</c:v>
                      </c:pt>
                      <c:pt idx="46">
                        <c:v>1500</c:v>
                      </c:pt>
                      <c:pt idx="47">
                        <c:v>843</c:v>
                      </c:pt>
                      <c:pt idx="48">
                        <c:v>810</c:v>
                      </c:pt>
                      <c:pt idx="49">
                        <c:v>1563</c:v>
                      </c:pt>
                      <c:pt idx="50">
                        <c:v>948</c:v>
                      </c:pt>
                      <c:pt idx="51">
                        <c:v>1245</c:v>
                      </c:pt>
                      <c:pt idx="52">
                        <c:v>922</c:v>
                      </c:pt>
                      <c:pt idx="53">
                        <c:v>1150</c:v>
                      </c:pt>
                      <c:pt idx="54">
                        <c:v>1210</c:v>
                      </c:pt>
                      <c:pt idx="55">
                        <c:v>605</c:v>
                      </c:pt>
                      <c:pt idx="56">
                        <c:v>1240</c:v>
                      </c:pt>
                      <c:pt idx="57">
                        <c:v>1381</c:v>
                      </c:pt>
                      <c:pt idx="58">
                        <c:v>1377</c:v>
                      </c:pt>
                      <c:pt idx="59">
                        <c:v>1150</c:v>
                      </c:pt>
                      <c:pt idx="60">
                        <c:v>1320</c:v>
                      </c:pt>
                      <c:pt idx="61">
                        <c:v>1809</c:v>
                      </c:pt>
                      <c:pt idx="62">
                        <c:v>1400</c:v>
                      </c:pt>
                      <c:pt idx="63">
                        <c:v>1430</c:v>
                      </c:pt>
                      <c:pt idx="64">
                        <c:v>1524</c:v>
                      </c:pt>
                      <c:pt idx="65">
                        <c:v>1250</c:v>
                      </c:pt>
                      <c:pt idx="66">
                        <c:v>1375</c:v>
                      </c:pt>
                      <c:pt idx="67">
                        <c:v>1486</c:v>
                      </c:pt>
                      <c:pt idx="68">
                        <c:v>1620</c:v>
                      </c:pt>
                      <c:pt idx="69">
                        <c:v>1604</c:v>
                      </c:pt>
                      <c:pt idx="70">
                        <c:v>1577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C55-4BCD-B422-E1CF5534906F}"/>
                  </c:ext>
                </c:extLst>
              </c15:ser>
            </c15:filteredLineSeries>
          </c:ext>
        </c:extLst>
      </c:lineChart>
      <c:valAx>
        <c:axId val="53427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34267864"/>
        <c:crosses val="autoZero"/>
        <c:crossBetween val="between"/>
      </c:valAx>
      <c:catAx>
        <c:axId val="53426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3427114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94322771779285"/>
          <c:y val="8.7758373349201294E-2"/>
          <c:w val="0.26305725431963684"/>
          <c:h val="0.19782340743318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ADD5CD-3BA1-4557-87A4-6B80FDADF6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664D-14F3-43F9-AC94-3C7A1EF1A9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58261-CF6F-46F4-924C-D3A4D6031A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577E4-FCA7-4C0C-9128-2E38D5B3783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3961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4FC09-AA5B-4E36-96D5-D0860DA4EA5A}" type="datetimeFigureOut">
              <a:rPr lang="et-EE" smtClean="0"/>
              <a:t>16.10.2020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21853-A470-4785-A2E9-FBC3E589D6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95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21853-A470-4785-A2E9-FBC3E589D6FA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109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Elanikkond seisuga 01.01.2020</a:t>
            </a:r>
          </a:p>
          <a:p>
            <a:r>
              <a:rPr lang="et-EE" dirty="0"/>
              <a:t>Tööealised seisuga 01.10.2020</a:t>
            </a:r>
          </a:p>
          <a:p>
            <a:r>
              <a:rPr lang="et-EE" dirty="0"/>
              <a:t>Töötuse määr 01.oktoober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21853-A470-4785-A2E9-FBC3E589D6FA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954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Põllumajandus, metsamajandus ja kalapüük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Ehitus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Hulgi- ja jaekaubandus; mootorsõidukite ja mootorrataste remont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Muud teenindavad tegevused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Töötlev tööstus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Kutse-, teadus- ja tehnikaalane tegevus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Veondus ja laondus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Haldus- ja abitegevused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Majutus ja toitlustus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128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81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78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56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</a:t>
            </a:r>
            <a:r>
              <a:rPr lang="et-EE" dirty="0"/>
              <a:t> 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r>
              <a:rPr lang="et-E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21853-A470-4785-A2E9-FBC3E589D6F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776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2800" dirty="0"/>
              <a:t>Registreeritud 1 003, tegutseb 634 </a:t>
            </a:r>
            <a:r>
              <a:rPr lang="et-EE" sz="2800" dirty="0" err="1"/>
              <a:t>tlltajatega</a:t>
            </a:r>
            <a:endParaRPr lang="et-EE" sz="2800" dirty="0"/>
          </a:p>
          <a:p>
            <a:endParaRPr lang="et-E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21853-A470-4785-A2E9-FBC3E589D6FA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280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5541-7969-4DB4-B7F8-067EE530B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62BFB-2834-4868-BF13-B6F2413BE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9ED3-DA7F-408C-AEDC-7091F003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8ACA-95C9-41D3-BD18-710E3974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FEC37-5D1E-41E1-8466-EA30C321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4000-FB84-4B88-A9A6-C479316F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02B50-8013-4C58-8AE2-6E97A6ED1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D128A-A084-47D7-B58E-15562555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201BD-E931-4B0F-B29F-751CCAF5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9929-72F4-4F8A-8053-1981D027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2CE7F-CAB0-497F-B7ED-736021FE7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A446C-D9DC-40D7-967E-EF1CB2291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3951A-0B5A-486D-8BDC-56B071B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338FB-4991-4387-BC6C-F4818C03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CBCA-161F-4A38-8FF8-D4C15815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8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BFAD-1873-4E5D-881C-C3496188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614F-D9FA-4CA3-AF28-277F5C1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A6CD-0174-4F70-ACF3-0DDD14E1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668F-5B57-4B9A-9CCD-02132314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4F6EC-443C-4C9D-82B9-0F98CC7D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3BB1-94D4-4F15-A5BC-F3497240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11BD-9373-42C1-BE7A-030C5E5F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C6F92-DEC5-4B40-B8AC-06BCA707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8B0B9-2EB9-4B8D-AE33-C15ACBBE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65473-6E75-49BC-ADC0-41E1C9EE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E84C-8123-4EBC-A775-57B6D7B5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F74A-FB42-468C-BE29-D2B5C2C07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9A6EC-94AE-49C8-B7E0-0B59482C3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F2CEC-38C0-459E-B031-2D4BA682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1FB62-C85F-49A2-8718-E92B9970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81C73-6860-47CC-9E57-72D9190E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1F54-6453-4F7A-BCDB-BACD5FC0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3924-DCAD-47ED-B56D-A8318773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1D637-ED4D-4692-BA58-75CE4A45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0F6CB-44DB-495D-A3DF-BB30017F0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43236-9C31-47E1-A6B1-D9F4DE3B6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1450C-5E2B-4028-A92A-E34AB22B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5DB32-05A7-45A8-B6F7-CCB9EDF4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F5D4F-8E66-492C-9507-4E8A71EB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7C76-7BD2-44D8-AA2B-87975BB9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47025-27A6-43A9-93DC-150FD792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C6B5D-9F67-48AD-A7D1-B7A3A611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37FD4-1280-4DCC-BD49-0D06E60B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C7AF4-9CED-4653-AC69-20F92D56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BC682-AB00-4CB2-ACD1-90988321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553D-1290-4715-9CBB-D915DA5C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7349-1FCD-45C0-AE26-01C1E44F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FE533-EDB1-4B50-9032-8F99A03F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9E45B-A1D1-4392-8E9B-CCF7426A4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9B3E1-6AF3-4D9B-A30D-A9B69482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8A1AB-BA56-4A53-A5BC-BD95D290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0A9C3-A8E1-44BB-B5C0-812697C4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A6DE-C446-40C6-8381-C330249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0F568-67E5-411A-9088-7F1CAB2F7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FC231-10E7-4DCF-AC34-AF8E58C21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0F671-B182-4F86-9CCF-5C56CBFE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09C8D-81E0-4F59-8EE3-565ACC73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1D1F3-3B9D-481D-810A-D3E9D61A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26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BE56E-22DC-4EBC-8482-791A7D4E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4297-8EA2-4592-8083-482FC6E71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3822-C21B-4A1E-B22E-AA1018FDD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D719-0ADE-411C-9E7D-E18944D3840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07A17-1D4E-48D8-BF3D-D04E76ED3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188C8-F696-4E48-836F-448BF5809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5E88-6308-4852-822F-976AF0F7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rko.teiva@tapa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DC3E-F80F-4BCB-ABEC-796EBE53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Päevakava</a:t>
            </a:r>
            <a:r>
              <a:rPr lang="et-EE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C86C0-5937-4DCB-ACFC-E77523E1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10"/>
            <a:ext cx="10515600" cy="543748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11.00-11 20   	Tapa valla arengusuunad        </a:t>
            </a:r>
            <a:endParaRPr lang="et-E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		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Riho Tell, vallavanem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11.20-11.40 	</a:t>
            </a: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 valla suuremad investeeringud 2021 ja valla majandus. </a:t>
            </a:r>
            <a:endParaRPr lang="et-E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" indent="0">
              <a:lnSpc>
                <a:spcPct val="107000"/>
              </a:lnSpc>
              <a:buNone/>
            </a:pP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Andrus Freienthal, abivallavanem</a:t>
            </a: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t-E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" indent="0">
              <a:lnSpc>
                <a:spcPct val="107000"/>
              </a:lnSpc>
              <a:buNone/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11.40-12 00 	Tapa vald numbrites          </a:t>
            </a:r>
            <a:endParaRPr lang="et-E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Marko </a:t>
            </a:r>
            <a:r>
              <a:rPr lang="et-E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Teiva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ettevõtlusspetsialist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12.00-12.30    	Eesti suurim sõjaväebaas, kui teenuste tarbija. </a:t>
            </a:r>
            <a:endParaRPr lang="et-E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t-E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Kaupo Kaasik, Riigi Kaitseinvesteeringute  Keskus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12.30- 13. 00 	</a:t>
            </a: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Lõuna </a:t>
            </a:r>
            <a:endParaRPr lang="et-E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13.00 -13. 30    	Avaliku- ja erasektori vahelised koostöövõimalused Tapa vallas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14893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FC2FC0-74E1-4B22-B448-B4D41A450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57906"/>
              </p:ext>
            </p:extLst>
          </p:nvPr>
        </p:nvGraphicFramePr>
        <p:xfrm>
          <a:off x="1409700" y="749300"/>
          <a:ext cx="9855199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C6737E-0619-4250-B077-CBDCBA582579}"/>
              </a:ext>
            </a:extLst>
          </p:cNvPr>
          <p:cNvSpPr txBox="1"/>
          <p:nvPr/>
        </p:nvSpPr>
        <p:spPr>
          <a:xfrm>
            <a:off x="1409700" y="6223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/>
              <a:t>Allikas: Statistikaamet</a:t>
            </a:r>
          </a:p>
        </p:txBody>
      </p:sp>
    </p:spTree>
    <p:extLst>
      <p:ext uri="{BB962C8B-B14F-4D97-AF65-F5344CB8AC3E}">
        <p14:creationId xmlns:p14="http://schemas.microsoft.com/office/powerpoint/2010/main" val="248698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5A4E6-728C-4944-AF3A-077B16148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18043"/>
              </p:ext>
            </p:extLst>
          </p:nvPr>
        </p:nvGraphicFramePr>
        <p:xfrm>
          <a:off x="838200" y="571427"/>
          <a:ext cx="10515600" cy="571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51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AD59-8750-45DD-B0B3-3665A2E0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82" y="281709"/>
            <a:ext cx="11058236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Tapa valla elanikele suurimad tööandjad Tapa vallas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1731-A748-41FD-99F0-ACB5D5D5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52093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2800" b="1" dirty="0"/>
              <a:t>    Ettevõtte/asutus  							                     Töötajaid Tapa vallast</a:t>
            </a:r>
          </a:p>
          <a:p>
            <a:r>
              <a:rPr lang="et-EE" sz="2800" b="1" dirty="0"/>
              <a:t>Tapa vald 									470</a:t>
            </a:r>
          </a:p>
          <a:p>
            <a:r>
              <a:rPr lang="et-EE" b="1" dirty="0"/>
              <a:t>Kaitsevägi</a:t>
            </a:r>
            <a:r>
              <a:rPr lang="et-EE" sz="2800" b="1" dirty="0"/>
              <a:t>									210</a:t>
            </a:r>
          </a:p>
          <a:p>
            <a:r>
              <a:rPr lang="et-EE" sz="2800" b="1" dirty="0"/>
              <a:t>AS OPERAIL</a:t>
            </a:r>
            <a:r>
              <a:rPr lang="et-EE" b="1" dirty="0"/>
              <a:t>			</a:t>
            </a:r>
            <a:r>
              <a:rPr lang="et-EE" sz="2800" dirty="0"/>
              <a:t>						</a:t>
            </a:r>
            <a:r>
              <a:rPr lang="et-EE" sz="2800" b="1" dirty="0"/>
              <a:t>165</a:t>
            </a:r>
          </a:p>
          <a:p>
            <a:r>
              <a:rPr lang="et-EE" sz="2800" b="1" dirty="0"/>
              <a:t>E-BETOONELEMENT AS  </a:t>
            </a:r>
            <a:r>
              <a:rPr lang="et-EE" sz="2800" dirty="0"/>
              <a:t>(Tamsalu linn)						                       </a:t>
            </a:r>
            <a:r>
              <a:rPr lang="et-EE" sz="2800" b="1" dirty="0"/>
              <a:t>75</a:t>
            </a:r>
          </a:p>
          <a:p>
            <a:r>
              <a:rPr lang="et-EE" sz="2800" b="1" dirty="0" err="1"/>
              <a:t>Segers</a:t>
            </a:r>
            <a:r>
              <a:rPr lang="et-EE" sz="2800" b="1" dirty="0"/>
              <a:t> Eesti OÜ </a:t>
            </a:r>
            <a:r>
              <a:rPr lang="et-EE" sz="2800" dirty="0"/>
              <a:t>(Tapa linn)								  </a:t>
            </a:r>
            <a:r>
              <a:rPr lang="et-EE" sz="2800" b="1" dirty="0"/>
              <a:t>65</a:t>
            </a:r>
          </a:p>
          <a:p>
            <a:r>
              <a:rPr lang="et-EE" sz="2800" b="1" dirty="0"/>
              <a:t>MAARJAMAA HARIDUSKOLLEEGIUM </a:t>
            </a:r>
            <a:r>
              <a:rPr lang="et-EE" sz="2800" dirty="0"/>
              <a:t>(Tapa linn) </a:t>
            </a:r>
            <a:r>
              <a:rPr lang="et-EE" sz="2800" b="1" dirty="0"/>
              <a:t>					                       62</a:t>
            </a:r>
          </a:p>
          <a:p>
            <a:r>
              <a:rPr lang="et-EE" sz="2800" b="1" dirty="0"/>
              <a:t>Siseministeerium								                       </a:t>
            </a:r>
            <a:r>
              <a:rPr lang="et-EE" b="1" dirty="0"/>
              <a:t>57</a:t>
            </a:r>
            <a:endParaRPr lang="et-EE" sz="2800" b="1" dirty="0"/>
          </a:p>
          <a:p>
            <a:r>
              <a:rPr lang="et-EE" sz="2800" b="1" dirty="0"/>
              <a:t>AS Eesti Raudtee</a:t>
            </a:r>
            <a:r>
              <a:rPr lang="et-EE" sz="2800" dirty="0"/>
              <a:t>									  </a:t>
            </a:r>
            <a:r>
              <a:rPr lang="et-EE" sz="2800" b="1" dirty="0"/>
              <a:t>55</a:t>
            </a:r>
            <a:r>
              <a:rPr lang="et-EE" sz="2800" dirty="0"/>
              <a:t>	</a:t>
            </a:r>
          </a:p>
          <a:p>
            <a:r>
              <a:rPr lang="et-EE" sz="2800" b="1" dirty="0"/>
              <a:t>RRLEKTUS AS  </a:t>
            </a:r>
            <a:r>
              <a:rPr lang="et-EE" dirty="0"/>
              <a:t>(Tapa vald)</a:t>
            </a:r>
            <a:r>
              <a:rPr lang="et-EE" sz="2800" dirty="0"/>
              <a:t>	</a:t>
            </a:r>
            <a:r>
              <a:rPr lang="et-EE" sz="2800" b="1" dirty="0"/>
              <a:t>	</a:t>
            </a:r>
            <a:r>
              <a:rPr lang="et-EE" sz="2800" dirty="0"/>
              <a:t>						  </a:t>
            </a:r>
            <a:r>
              <a:rPr lang="et-EE" sz="2800" b="1" dirty="0"/>
              <a:t>55</a:t>
            </a:r>
          </a:p>
          <a:p>
            <a:r>
              <a:rPr lang="et-EE" sz="2800" b="1" dirty="0"/>
              <a:t>Porkuni kool </a:t>
            </a:r>
            <a:r>
              <a:rPr lang="et-EE" sz="2800" dirty="0"/>
              <a:t>(Porkuni küla)							                       </a:t>
            </a:r>
            <a:r>
              <a:rPr lang="et-EE" sz="2800" b="1" dirty="0"/>
              <a:t>53</a:t>
            </a:r>
          </a:p>
          <a:p>
            <a:r>
              <a:rPr lang="et-EE" b="1" dirty="0"/>
              <a:t>Tamsalu EPT AS   </a:t>
            </a:r>
            <a:r>
              <a:rPr lang="et-EE" dirty="0"/>
              <a:t>(Tamsalu linn)                                                                                                                            		  </a:t>
            </a:r>
            <a:r>
              <a:rPr lang="et-EE" b="1" dirty="0"/>
              <a:t>51</a:t>
            </a:r>
            <a:endParaRPr lang="et-EE" sz="2800" b="1" dirty="0"/>
          </a:p>
          <a:p>
            <a:r>
              <a:rPr lang="et-EE" sz="2800" b="1" dirty="0"/>
              <a:t>HOOLEKANDETEENUSED  AS </a:t>
            </a:r>
            <a:r>
              <a:rPr lang="et-EE" sz="2800" dirty="0"/>
              <a:t>		    						  </a:t>
            </a:r>
            <a:r>
              <a:rPr lang="et-EE" sz="2800" b="1" dirty="0"/>
              <a:t>50</a:t>
            </a:r>
          </a:p>
          <a:p>
            <a:r>
              <a:rPr lang="et-EE" sz="2800" b="1" dirty="0"/>
              <a:t>Tapa Mill AS </a:t>
            </a:r>
            <a:r>
              <a:rPr lang="et-EE" sz="2800" dirty="0"/>
              <a:t>(Tapa linn)								  </a:t>
            </a:r>
            <a:r>
              <a:rPr lang="et-EE" sz="2800" b="1" dirty="0"/>
              <a:t>45</a:t>
            </a:r>
          </a:p>
          <a:p>
            <a:r>
              <a:rPr lang="et-EE" sz="2800" b="1" dirty="0"/>
              <a:t>Universal Industries OÜ </a:t>
            </a:r>
            <a:r>
              <a:rPr lang="et-EE" sz="2800" dirty="0"/>
              <a:t>(Tapa linn)			  				</a:t>
            </a:r>
            <a:r>
              <a:rPr lang="et-EE" sz="2800" b="1" dirty="0"/>
              <a:t>  44</a:t>
            </a:r>
          </a:p>
          <a:p>
            <a:r>
              <a:rPr lang="et-EE" sz="2800" b="1" dirty="0"/>
              <a:t>AS Viru Haigla (Tapa linn) 								  44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5158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2265-1508-461C-AB41-0DC5B259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Suurimad tööandjad Tapa valla elanikele väljaspool valda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A122-7E36-4B8A-952B-7128C6B6E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/>
              <a:t>   Asutus/ettevõte                                                    Töötajaid Tapa vallast</a:t>
            </a:r>
          </a:p>
          <a:p>
            <a:r>
              <a:rPr lang="et-EE" b="1" dirty="0" err="1"/>
              <a:t>JeldWen</a:t>
            </a:r>
            <a:r>
              <a:rPr lang="et-EE" b="1" dirty="0"/>
              <a:t> Eesti AS </a:t>
            </a:r>
            <a:r>
              <a:rPr lang="et-EE" dirty="0"/>
              <a:t>(Rakvere linn)		         		75 </a:t>
            </a:r>
          </a:p>
          <a:p>
            <a:r>
              <a:rPr lang="et-EE" b="1" dirty="0"/>
              <a:t>Hansaliin OÜ </a:t>
            </a:r>
            <a:r>
              <a:rPr lang="et-EE" dirty="0"/>
              <a:t>(Tallinn)	</a:t>
            </a:r>
            <a:r>
              <a:rPr lang="et-EE" b="1" dirty="0"/>
              <a:t>	</a:t>
            </a:r>
            <a:r>
              <a:rPr lang="et-EE" dirty="0"/>
              <a:t>		  		50</a:t>
            </a:r>
          </a:p>
          <a:p>
            <a:r>
              <a:rPr lang="et-EE" b="1" dirty="0"/>
              <a:t>AS </a:t>
            </a:r>
            <a:r>
              <a:rPr lang="et-EE" b="1" dirty="0" err="1"/>
              <a:t>HKScan</a:t>
            </a:r>
            <a:r>
              <a:rPr lang="et-EE" b="1" dirty="0"/>
              <a:t> Estonia </a:t>
            </a:r>
            <a:r>
              <a:rPr lang="et-EE" dirty="0"/>
              <a:t>(Rakvere vald)				46</a:t>
            </a:r>
          </a:p>
          <a:p>
            <a:r>
              <a:rPr lang="et-EE" b="1" dirty="0"/>
              <a:t>Balti Spoon OÜ </a:t>
            </a:r>
            <a:r>
              <a:rPr lang="et-EE" dirty="0"/>
              <a:t>(Kuusalu alevik)				44</a:t>
            </a:r>
          </a:p>
          <a:p>
            <a:r>
              <a:rPr lang="et-EE" b="1" dirty="0"/>
              <a:t>MISTRA-AUTEX AS </a:t>
            </a:r>
            <a:r>
              <a:rPr lang="et-EE" dirty="0"/>
              <a:t>(Raasiku alevik) 				30</a:t>
            </a:r>
          </a:p>
          <a:p>
            <a:r>
              <a:rPr lang="et-EE" b="1" dirty="0" err="1"/>
              <a:t>Flexa</a:t>
            </a:r>
            <a:r>
              <a:rPr lang="et-EE" b="1" dirty="0"/>
              <a:t> Eesti AS </a:t>
            </a:r>
            <a:r>
              <a:rPr lang="et-EE" dirty="0"/>
              <a:t>(Kadrina alevik)					25</a:t>
            </a:r>
          </a:p>
          <a:p>
            <a:r>
              <a:rPr lang="et-EE" b="1" dirty="0"/>
              <a:t>BALTIC LOG CABINS OÜ </a:t>
            </a:r>
            <a:r>
              <a:rPr lang="et-EE" dirty="0"/>
              <a:t>(Väike-Maarja)			23</a:t>
            </a:r>
          </a:p>
          <a:p>
            <a:r>
              <a:rPr lang="et-EE" b="1" dirty="0"/>
              <a:t>RAKVERE HAIGLA AS </a:t>
            </a:r>
            <a:r>
              <a:rPr lang="et-EE" dirty="0"/>
              <a:t>(Rakvere linn)				22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661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988F-6477-478E-BB57-3E2F837D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Tapa valda lisandunud </a:t>
            </a:r>
            <a:br>
              <a:rPr lang="et-EE" dirty="0"/>
            </a:br>
            <a:r>
              <a:rPr lang="et-EE" dirty="0"/>
              <a:t>uued töökohad 2017-2020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C2DA-792A-4209-B6BE-A4FEC5511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r>
              <a:rPr lang="et-EE" dirty="0"/>
              <a:t>Mittetulundusühingud ( korteriühistud, spordiklubid, seltsid, </a:t>
            </a:r>
          </a:p>
          <a:p>
            <a:pPr marL="0" indent="0">
              <a:buNone/>
            </a:pPr>
            <a:r>
              <a:rPr lang="et-EE" dirty="0"/>
              <a:t>   MTÜ Virumaa Tugiteenused) ca 75</a:t>
            </a:r>
          </a:p>
          <a:p>
            <a:r>
              <a:rPr lang="et-EE" dirty="0" err="1"/>
              <a:t>Üldhooldekodud</a:t>
            </a:r>
            <a:r>
              <a:rPr lang="et-EE" dirty="0"/>
              <a:t> (</a:t>
            </a:r>
            <a:r>
              <a:rPr lang="et-EE" dirty="0" err="1"/>
              <a:t>Imastu</a:t>
            </a:r>
            <a:r>
              <a:rPr lang="et-EE" dirty="0"/>
              <a:t> Hooldekodu OÜ, </a:t>
            </a:r>
            <a:r>
              <a:rPr lang="et-EE" dirty="0" err="1"/>
              <a:t>Pruuna</a:t>
            </a:r>
            <a:r>
              <a:rPr lang="et-EE" dirty="0"/>
              <a:t> Mõis OÜ) ca 50</a:t>
            </a:r>
          </a:p>
          <a:p>
            <a:r>
              <a:rPr lang="et-EE" dirty="0"/>
              <a:t>Toitlustus-teenindus ca 25 ( OÜ Messhall)</a:t>
            </a:r>
          </a:p>
          <a:p>
            <a:r>
              <a:rPr lang="et-EE" dirty="0"/>
              <a:t>Tööstus-tootmine (</a:t>
            </a:r>
            <a:r>
              <a:rPr lang="et-EE" dirty="0" err="1"/>
              <a:t>Milworks</a:t>
            </a:r>
            <a:r>
              <a:rPr lang="et-EE" dirty="0"/>
              <a:t> OÜ, Betoonimeister AS)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685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41538E-B443-48B3-AABC-6D3A40D3A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636843"/>
              </p:ext>
            </p:extLst>
          </p:nvPr>
        </p:nvGraphicFramePr>
        <p:xfrm>
          <a:off x="393290" y="235974"/>
          <a:ext cx="11166988" cy="645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03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7092-15AF-439D-9C7B-624A558E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/>
          <a:lstStyle/>
          <a:p>
            <a:pPr algn="ctr"/>
            <a:r>
              <a:rPr lang="et-EE" dirty="0"/>
              <a:t>Arenduskrundid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9D54E4-C8C1-4E7D-A1AE-8EBE97FC2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600" y="890558"/>
            <a:ext cx="10429839" cy="5244176"/>
          </a:xfrm>
        </p:spPr>
      </p:pic>
    </p:spTree>
    <p:extLst>
      <p:ext uri="{BB962C8B-B14F-4D97-AF65-F5344CB8AC3E}">
        <p14:creationId xmlns:p14="http://schemas.microsoft.com/office/powerpoint/2010/main" val="31317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C91F-8A29-4E79-BB05-FE7CDE20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Kultuuri ja spordi tegevustoetused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2760-F60C-4C37-A82B-7B526B27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Õpilasmaleva korraldamine (40-60 õpilast) 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/aastas</a:t>
            </a:r>
          </a:p>
          <a:p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Tapa Muusika- ja Kunstikool eelarve </a:t>
            </a:r>
            <a:r>
              <a:rPr lang="et-EE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396 929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/aastas,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õpilast</a:t>
            </a:r>
          </a:p>
          <a:p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Tapa valla Spordikool</a:t>
            </a:r>
            <a:r>
              <a:rPr lang="et-E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eelarve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252 067 </a:t>
            </a:r>
            <a:r>
              <a:rPr lang="et-EE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/aastas, 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277 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õpilast</a:t>
            </a:r>
            <a:endParaRPr lang="et-E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Riiklik huvihariduse ja huvitegevuse toetuse 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204 831 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eurot.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aastal osales huvihariduses ja huvitegevuses 7.-19. aastaseid noori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t-E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1 031 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(unikaalseid noort)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t-E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Antud v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anuserühmas noorte arv kokku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1 504 </a:t>
            </a:r>
          </a:p>
          <a:p>
            <a:pPr>
              <a:lnSpc>
                <a:spcPct val="107000"/>
              </a:lnSpc>
            </a:pP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Erinevaid huviringe oli kokku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milledes oli </a:t>
            </a:r>
            <a:r>
              <a:rPr lang="et-E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1 748 </a:t>
            </a:r>
            <a:r>
              <a:rPr lang="et-E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huviringi kohta. </a:t>
            </a:r>
          </a:p>
        </p:txBody>
      </p:sp>
    </p:spTree>
    <p:extLst>
      <p:ext uri="{BB962C8B-B14F-4D97-AF65-F5344CB8AC3E}">
        <p14:creationId xmlns:p14="http://schemas.microsoft.com/office/powerpoint/2010/main" val="417502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9778-0466-461D-BD27-E92022B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Kultuuri ja spordi tegevustoetused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561E-CE7A-4606-868F-9AB3224BF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Spordiklubide ja MTÜ tegevusteotused:</a:t>
            </a:r>
          </a:p>
          <a:p>
            <a:r>
              <a:rPr lang="et-EE" dirty="0"/>
              <a:t>Kultuuri tegevustoetus 20 000 </a:t>
            </a:r>
            <a:r>
              <a:rPr lang="et-EE" dirty="0" err="1"/>
              <a:t>eur</a:t>
            </a:r>
            <a:endParaRPr lang="et-EE" dirty="0"/>
          </a:p>
          <a:p>
            <a:r>
              <a:rPr lang="et-EE" dirty="0"/>
              <a:t>Spordi tegevustoetus 20 000 </a:t>
            </a:r>
            <a:r>
              <a:rPr lang="et-EE" dirty="0" err="1"/>
              <a:t>eur</a:t>
            </a:r>
            <a:endParaRPr lang="et-EE" dirty="0"/>
          </a:p>
          <a:p>
            <a:r>
              <a:rPr lang="et-EE" dirty="0"/>
              <a:t>Vabaaja tegevused 34 000 </a:t>
            </a:r>
            <a:r>
              <a:rPr lang="et-EE" dirty="0" err="1"/>
              <a:t>eur</a:t>
            </a:r>
            <a:r>
              <a:rPr lang="et-EE" dirty="0"/>
              <a:t> </a:t>
            </a:r>
          </a:p>
          <a:p>
            <a:r>
              <a:rPr lang="et-EE" dirty="0"/>
              <a:t>Religioon 4 500 </a:t>
            </a:r>
            <a:r>
              <a:rPr lang="et-EE" dirty="0" err="1"/>
              <a:t>eur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4561C5-FF60-426A-B4F6-9F83CB3C4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77507"/>
              </p:ext>
            </p:extLst>
          </p:nvPr>
        </p:nvGraphicFramePr>
        <p:xfrm>
          <a:off x="838200" y="4290646"/>
          <a:ext cx="11209775" cy="2021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3897">
                  <a:extLst>
                    <a:ext uri="{9D8B030D-6E8A-4147-A177-3AD203B41FA5}">
                      <a16:colId xmlns:a16="http://schemas.microsoft.com/office/drawing/2014/main" val="3703404998"/>
                    </a:ext>
                  </a:extLst>
                </a:gridCol>
                <a:gridCol w="1919235">
                  <a:extLst>
                    <a:ext uri="{9D8B030D-6E8A-4147-A177-3AD203B41FA5}">
                      <a16:colId xmlns:a16="http://schemas.microsoft.com/office/drawing/2014/main" val="3627786712"/>
                    </a:ext>
                  </a:extLst>
                </a:gridCol>
                <a:gridCol w="1497204">
                  <a:extLst>
                    <a:ext uri="{9D8B030D-6E8A-4147-A177-3AD203B41FA5}">
                      <a16:colId xmlns:a16="http://schemas.microsoft.com/office/drawing/2014/main" val="2728960335"/>
                    </a:ext>
                  </a:extLst>
                </a:gridCol>
                <a:gridCol w="2059912">
                  <a:extLst>
                    <a:ext uri="{9D8B030D-6E8A-4147-A177-3AD203B41FA5}">
                      <a16:colId xmlns:a16="http://schemas.microsoft.com/office/drawing/2014/main" val="1876910518"/>
                    </a:ext>
                  </a:extLst>
                </a:gridCol>
                <a:gridCol w="1979527">
                  <a:extLst>
                    <a:ext uri="{9D8B030D-6E8A-4147-A177-3AD203B41FA5}">
                      <a16:colId xmlns:a16="http://schemas.microsoft.com/office/drawing/2014/main" val="2134574912"/>
                    </a:ext>
                  </a:extLst>
                </a:gridCol>
              </a:tblGrid>
              <a:tr h="101062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Asutuse eelarve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Omatulu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Ürituste korraldamine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Personalikulud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4566228"/>
                  </a:ext>
                </a:extLst>
              </a:tr>
              <a:tr h="505314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valla spordikeskus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510 000 €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 </a:t>
                      </a:r>
                      <a:r>
                        <a:rPr lang="et-EE" sz="1800" u="none" strike="noStrike" dirty="0">
                          <a:effectLst/>
                        </a:rPr>
                        <a:t>€</a:t>
                      </a: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19 000 €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187 000 €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973673"/>
                  </a:ext>
                </a:extLst>
              </a:tr>
              <a:tr h="505314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 valla kultuurikeskus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437 000 </a:t>
                      </a:r>
                      <a:r>
                        <a:rPr lang="et-EE" dirty="0"/>
                        <a:t>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45 000 €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80 000 €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135 000 €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744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3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A953-DF1C-47CE-AEAE-2E2BB3C0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1C9A-C8E3-480B-BB87-2D5D599F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 </a:t>
            </a:r>
            <a:r>
              <a:rPr lang="et-E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Teiva</a:t>
            </a:r>
            <a:endParaRPr lang="et-E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t-E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ettevõtlusspetsialist</a:t>
            </a:r>
          </a:p>
          <a:p>
            <a:pPr marL="0" indent="0" algn="ctr">
              <a:buNone/>
            </a:pPr>
            <a:r>
              <a:rPr lang="et-EE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marko.teiva@tapa.ee</a:t>
            </a:r>
            <a:endParaRPr lang="et-E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t-E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58 66 75 15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2753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07EF-2A99-4EF9-89B8-99F19AA3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                             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E2861-6344-42C6-B41F-1235F71E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08" y="1690688"/>
            <a:ext cx="6828992" cy="4690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9600" b="1" dirty="0">
                <a:latin typeface="+mj-lt"/>
                <a:cs typeface="Arial" panose="020B0604020202020204" pitchFamily="34" charset="0"/>
              </a:rPr>
              <a:t>TAPA VALD NUMBRITES 2020</a:t>
            </a:r>
          </a:p>
        </p:txBody>
      </p:sp>
    </p:spTree>
    <p:extLst>
      <p:ext uri="{BB962C8B-B14F-4D97-AF65-F5344CB8AC3E}">
        <p14:creationId xmlns:p14="http://schemas.microsoft.com/office/powerpoint/2010/main" val="229683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7E57-147F-4363-A992-7AB71828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Koostöövõimalused</a:t>
            </a:r>
            <a:r>
              <a:rPr lang="et-EE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281F-0905-43AF-8DCC-DD21E6CF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t-EE" dirty="0"/>
              <a:t>Noore spetsialisti stipendium</a:t>
            </a:r>
          </a:p>
          <a:p>
            <a:r>
              <a:rPr lang="et-EE" dirty="0"/>
              <a:t>Õpilaste praktikabaas (ametikoolid, rakenduskõrgkoolid)</a:t>
            </a:r>
          </a:p>
          <a:p>
            <a:r>
              <a:rPr lang="et-EE" dirty="0"/>
              <a:t>Õpilasmaleva rakendamine (40-60 õpilast)</a:t>
            </a:r>
          </a:p>
          <a:p>
            <a:r>
              <a:rPr lang="et-EE" dirty="0"/>
              <a:t>Koostöö haridusasutustega (külastused, avatud uste/töövarjupäevad)</a:t>
            </a:r>
          </a:p>
          <a:p>
            <a:r>
              <a:rPr lang="et-EE" dirty="0"/>
              <a:t>Valla ajaleht ja sotsiaalmeediaplatvormid</a:t>
            </a:r>
          </a:p>
          <a:p>
            <a:r>
              <a:rPr lang="et-EE" dirty="0"/>
              <a:t>Spordi- ja kultuuritaristu kasutamine (spordikompleksid, </a:t>
            </a:r>
            <a:r>
              <a:rPr lang="et-EE" dirty="0" err="1"/>
              <a:t>Sport-ID</a:t>
            </a:r>
            <a:r>
              <a:rPr lang="et-EE" dirty="0"/>
              <a:t>, kultuurikeskused)</a:t>
            </a:r>
          </a:p>
          <a:p>
            <a:r>
              <a:rPr lang="et-EE" dirty="0"/>
              <a:t>Teenindava taristu rajamine/hooldamine (teed, välisvalgustus, trassid)</a:t>
            </a:r>
          </a:p>
          <a:p>
            <a:r>
              <a:rPr lang="et-EE" dirty="0"/>
              <a:t>Ettevõtlusnädal Tapa vallas 2021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5143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27F1-D9E3-4957-AC2A-2EC544E9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404E8-6AE9-4B10-8831-C2CC01423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191"/>
            <a:ext cx="9750751" cy="6031684"/>
          </a:xfrm>
          <a:noFill/>
          <a:effectLst>
            <a:glow rad="1905000">
              <a:schemeClr val="bg1">
                <a:alpha val="4000"/>
              </a:schemeClr>
            </a:glow>
            <a:outerShdw blurRad="1270000" dist="50800" dir="5400000" algn="ctr" rotWithShape="0">
              <a:schemeClr val="bg2"/>
            </a:outerShdw>
            <a:softEdge rad="495300"/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4772042-2965-4E64-BEAD-9497118C9423}"/>
              </a:ext>
            </a:extLst>
          </p:cNvPr>
          <p:cNvSpPr/>
          <p:nvPr/>
        </p:nvSpPr>
        <p:spPr>
          <a:xfrm>
            <a:off x="6900837" y="1005316"/>
            <a:ext cx="242316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163A00-9DB0-4335-877F-EA6F072B6056}"/>
              </a:ext>
            </a:extLst>
          </p:cNvPr>
          <p:cNvCxnSpPr>
            <a:cxnSpLocks/>
          </p:cNvCxnSpPr>
          <p:nvPr/>
        </p:nvCxnSpPr>
        <p:spPr>
          <a:xfrm>
            <a:off x="5396948" y="1745130"/>
            <a:ext cx="1557246" cy="36618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9C1428-3535-4B13-83DC-A44E29321B97}"/>
              </a:ext>
            </a:extLst>
          </p:cNvPr>
          <p:cNvCxnSpPr>
            <a:cxnSpLocks/>
          </p:cNvCxnSpPr>
          <p:nvPr/>
        </p:nvCxnSpPr>
        <p:spPr>
          <a:xfrm flipH="1" flipV="1">
            <a:off x="7019958" y="2235338"/>
            <a:ext cx="971103" cy="1899340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39CF4C-D2E6-4CC2-9A57-BF6122297FDC}"/>
              </a:ext>
            </a:extLst>
          </p:cNvPr>
          <p:cNvCxnSpPr>
            <a:cxnSpLocks/>
          </p:cNvCxnSpPr>
          <p:nvPr/>
        </p:nvCxnSpPr>
        <p:spPr>
          <a:xfrm flipH="1">
            <a:off x="7055432" y="1786754"/>
            <a:ext cx="2724672" cy="35892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DC746F-99EE-43E6-9451-1A8AC7C1A084}"/>
              </a:ext>
            </a:extLst>
          </p:cNvPr>
          <p:cNvSpPr txBox="1"/>
          <p:nvPr/>
        </p:nvSpPr>
        <p:spPr>
          <a:xfrm>
            <a:off x="762266" y="755856"/>
            <a:ext cx="2925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Maantee</a:t>
            </a:r>
          </a:p>
          <a:p>
            <a:r>
              <a:rPr lang="et-EE" dirty="0"/>
              <a:t>Tallinn 90 km         1 h 15 min </a:t>
            </a:r>
          </a:p>
          <a:p>
            <a:r>
              <a:rPr lang="et-EE" dirty="0"/>
              <a:t>Tartu 125 km         1 h 40 min</a:t>
            </a:r>
          </a:p>
          <a:p>
            <a:r>
              <a:rPr lang="et-EE" dirty="0"/>
              <a:t>Narva 145 km        1 h 50 min</a:t>
            </a:r>
          </a:p>
          <a:p>
            <a:r>
              <a:rPr lang="et-EE" dirty="0"/>
              <a:t>Pärnu 150 km        1 h 50 min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976A9A-C037-4DD1-8459-904EEF07835B}"/>
              </a:ext>
            </a:extLst>
          </p:cNvPr>
          <p:cNvCxnSpPr>
            <a:cxnSpLocks/>
          </p:cNvCxnSpPr>
          <p:nvPr/>
        </p:nvCxnSpPr>
        <p:spPr>
          <a:xfrm flipV="1">
            <a:off x="5172043" y="2207378"/>
            <a:ext cx="1782151" cy="19273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F3041E-38D1-4865-9AA4-BB3AA86CB382}"/>
              </a:ext>
            </a:extLst>
          </p:cNvPr>
          <p:cNvSpPr txBox="1"/>
          <p:nvPr/>
        </p:nvSpPr>
        <p:spPr>
          <a:xfrm>
            <a:off x="755374" y="4959626"/>
            <a:ext cx="441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Rongiühendus</a:t>
            </a:r>
          </a:p>
          <a:p>
            <a:r>
              <a:rPr lang="et-EE" dirty="0"/>
              <a:t>Tallinn-Tapa        16xpäevas 50min</a:t>
            </a:r>
          </a:p>
          <a:p>
            <a:r>
              <a:rPr lang="et-EE" dirty="0"/>
              <a:t>Tartu-Tapa          11xpäevas  1 h 15-20min</a:t>
            </a:r>
          </a:p>
          <a:p>
            <a:r>
              <a:rPr lang="et-EE" dirty="0"/>
              <a:t>Narva-Tapa           4xpäevas   1 h 40 min</a:t>
            </a:r>
          </a:p>
        </p:txBody>
      </p:sp>
    </p:spTree>
    <p:extLst>
      <p:ext uri="{BB962C8B-B14F-4D97-AF65-F5344CB8AC3E}">
        <p14:creationId xmlns:p14="http://schemas.microsoft.com/office/powerpoint/2010/main" val="263843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2A28-6EDF-46D6-BEBC-6243075F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dh</a:t>
            </a:r>
            <a:endParaRPr lang="en-US" dirty="0"/>
          </a:p>
        </p:txBody>
      </p:sp>
      <p:pic>
        <p:nvPicPr>
          <p:cNvPr id="1026" name="Picture 2" descr="http://www.tapa.ee/documents/100755/18881245/Tapavald_2.png/b5099fa7-a928-4857-8dc6-04cc8263229c?t=1520411325991">
            <a:extLst>
              <a:ext uri="{FF2B5EF4-FFF2-40B4-BE49-F238E27FC236}">
                <a16:creationId xmlns:a16="http://schemas.microsoft.com/office/drawing/2014/main" id="{341DA8C7-BF0B-46C6-9F50-06059260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-1871" r="-2805" b="-1871"/>
          <a:stretch/>
        </p:blipFill>
        <p:spPr bwMode="auto">
          <a:xfrm>
            <a:off x="654658" y="142877"/>
            <a:ext cx="11197653" cy="6715123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255DE-2970-4323-AB0F-F3317C63B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2" y="1825625"/>
            <a:ext cx="100340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Asukoht: Lääne-Viru maakond</a:t>
            </a:r>
          </a:p>
          <a:p>
            <a:pPr marL="0" indent="0">
              <a:buNone/>
            </a:pPr>
            <a:r>
              <a:rPr lang="et-EE" dirty="0"/>
              <a:t>Pindala: 481,3 km²</a:t>
            </a:r>
          </a:p>
          <a:p>
            <a:pPr marL="0" indent="0">
              <a:buNone/>
            </a:pPr>
            <a:r>
              <a:rPr lang="et-EE" dirty="0"/>
              <a:t>Elanikkond: 10 761 (01.01.2020)</a:t>
            </a:r>
          </a:p>
          <a:p>
            <a:pPr marL="0" indent="0">
              <a:buNone/>
            </a:pPr>
            <a:endParaRPr lang="et-EE" sz="20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3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CDD3-31CF-4FC8-86FF-45020369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Tapa vald numbrites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AC907-AD97-4D52-B367-F0C2A02B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825625"/>
            <a:ext cx="11798300" cy="4351338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Elanikkond</a:t>
            </a:r>
            <a:r>
              <a:rPr lang="et-EE" b="1" dirty="0"/>
              <a:t> </a:t>
            </a:r>
            <a:r>
              <a:rPr lang="et-EE" dirty="0"/>
              <a:t>Tapa vald  </a:t>
            </a:r>
            <a:r>
              <a:rPr lang="et-EE" b="1" dirty="0"/>
              <a:t>10 761     (-1%) </a:t>
            </a:r>
            <a:r>
              <a:rPr lang="et-EE" dirty="0"/>
              <a:t>inimest vs Lääne-Viru maakond </a:t>
            </a:r>
            <a:r>
              <a:rPr lang="et-EE" b="1" dirty="0"/>
              <a:t>59 113     (-1%) </a:t>
            </a:r>
          </a:p>
          <a:p>
            <a:pPr marL="0" indent="0">
              <a:buNone/>
            </a:pPr>
            <a:endParaRPr lang="et-EE" sz="1000" dirty="0"/>
          </a:p>
          <a:p>
            <a:r>
              <a:rPr lang="et-EE" dirty="0"/>
              <a:t>Tööealisi inimesi </a:t>
            </a:r>
            <a:r>
              <a:rPr lang="et-EE" b="1" dirty="0"/>
              <a:t>6 097 (</a:t>
            </a:r>
            <a:r>
              <a:rPr lang="et-EE" dirty="0"/>
              <a:t>19-65 eluaastat) </a:t>
            </a:r>
          </a:p>
          <a:p>
            <a:pPr marL="0" indent="0">
              <a:buNone/>
            </a:pPr>
            <a:r>
              <a:rPr lang="et-EE" dirty="0"/>
              <a:t>						    vs Lääne-Viru maakond </a:t>
            </a:r>
            <a:r>
              <a:rPr lang="et-EE" b="1" dirty="0"/>
              <a:t>25 100</a:t>
            </a:r>
            <a:endParaRPr lang="et-EE" dirty="0"/>
          </a:p>
          <a:p>
            <a:endParaRPr lang="et-EE" sz="1000" dirty="0"/>
          </a:p>
          <a:p>
            <a:r>
              <a:rPr lang="et-EE" dirty="0"/>
              <a:t>Palgatöötaid  </a:t>
            </a:r>
            <a:r>
              <a:rPr lang="et-EE" b="1" dirty="0"/>
              <a:t>3 829       (-8%) </a:t>
            </a:r>
            <a:r>
              <a:rPr lang="et-EE" dirty="0"/>
              <a:t>inimest, </a:t>
            </a:r>
          </a:p>
          <a:p>
            <a:r>
              <a:rPr lang="et-EE" dirty="0"/>
              <a:t>Maksustatava tulu saajaid ca </a:t>
            </a:r>
            <a:r>
              <a:rPr lang="et-EE" b="1" dirty="0"/>
              <a:t>5 300    </a:t>
            </a:r>
            <a:r>
              <a:rPr lang="et-EE" dirty="0"/>
              <a:t>inimest  (üüri-/renditulu, intress, dividendid, pension)</a:t>
            </a:r>
          </a:p>
          <a:p>
            <a:endParaRPr lang="et-EE" sz="1000" dirty="0"/>
          </a:p>
          <a:p>
            <a:r>
              <a:rPr lang="et-EE" dirty="0"/>
              <a:t>Keskmine brutopalk </a:t>
            </a:r>
            <a:r>
              <a:rPr lang="et-EE" b="1" dirty="0"/>
              <a:t>1 116</a:t>
            </a:r>
            <a:r>
              <a:rPr lang="et-EE" dirty="0"/>
              <a:t>      ( +4,7) </a:t>
            </a:r>
            <a:r>
              <a:rPr lang="et-EE" dirty="0" err="1"/>
              <a:t>eur</a:t>
            </a:r>
            <a:r>
              <a:rPr lang="et-EE" dirty="0"/>
              <a:t>/kuus vs Lääne-Viru maakond </a:t>
            </a:r>
            <a:r>
              <a:rPr lang="et-EE" b="1" dirty="0"/>
              <a:t>1 144    </a:t>
            </a:r>
            <a:r>
              <a:rPr lang="et-EE" dirty="0"/>
              <a:t>( +2,9) </a:t>
            </a:r>
            <a:r>
              <a:rPr lang="et-EE" dirty="0" err="1"/>
              <a:t>eur</a:t>
            </a:r>
            <a:r>
              <a:rPr lang="et-EE" dirty="0"/>
              <a:t>/kuus</a:t>
            </a:r>
          </a:p>
          <a:p>
            <a:pPr marL="0" indent="0">
              <a:buNone/>
            </a:pPr>
            <a:endParaRPr lang="et-EE" sz="1000" dirty="0"/>
          </a:p>
          <a:p>
            <a:r>
              <a:rPr lang="et-EE" dirty="0"/>
              <a:t>Töötuse määr ca </a:t>
            </a:r>
            <a:r>
              <a:rPr lang="et-EE" b="1" dirty="0"/>
              <a:t>9,2% so. 432      (+30%)  </a:t>
            </a:r>
            <a:r>
              <a:rPr lang="et-EE" dirty="0"/>
              <a:t>inimest </a:t>
            </a:r>
          </a:p>
          <a:p>
            <a:pPr marL="0" indent="0">
              <a:buNone/>
            </a:pPr>
            <a:r>
              <a:rPr lang="et-EE" dirty="0"/>
              <a:t>					vs Lääne-Viru maakond </a:t>
            </a:r>
            <a:r>
              <a:rPr lang="et-EE" b="1" dirty="0"/>
              <a:t>8,3 % </a:t>
            </a:r>
            <a:r>
              <a:rPr lang="et-EE" dirty="0"/>
              <a:t>so </a:t>
            </a:r>
            <a:r>
              <a:rPr lang="et-EE" b="1" dirty="0"/>
              <a:t>2 094 </a:t>
            </a:r>
            <a:endParaRPr lang="et-EE" dirty="0"/>
          </a:p>
          <a:p>
            <a:pPr marL="0" indent="0">
              <a:buNone/>
            </a:pPr>
            <a:endParaRPr lang="et-EE" sz="1100" dirty="0"/>
          </a:p>
          <a:p>
            <a:endParaRPr lang="et-EE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251C5B4-A8DD-44EE-8B6A-9E17663A6688}"/>
              </a:ext>
            </a:extLst>
          </p:cNvPr>
          <p:cNvSpPr/>
          <p:nvPr/>
        </p:nvSpPr>
        <p:spPr>
          <a:xfrm>
            <a:off x="2933700" y="3142853"/>
            <a:ext cx="304800" cy="5722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BCF8A21-DBAB-4F20-ABA5-5C6F672218FF}"/>
              </a:ext>
            </a:extLst>
          </p:cNvPr>
          <p:cNvSpPr/>
          <p:nvPr/>
        </p:nvSpPr>
        <p:spPr>
          <a:xfrm rot="10800000">
            <a:off x="3746500" y="4145559"/>
            <a:ext cx="304800" cy="5722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78373C8-362E-4498-BE59-65545A91A7B6}"/>
              </a:ext>
            </a:extLst>
          </p:cNvPr>
          <p:cNvSpPr/>
          <p:nvPr/>
        </p:nvSpPr>
        <p:spPr>
          <a:xfrm rot="10800000">
            <a:off x="4203698" y="5043489"/>
            <a:ext cx="304800" cy="5722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415FF0-9C0F-41A2-ADE2-83C9201A80CF}"/>
              </a:ext>
            </a:extLst>
          </p:cNvPr>
          <p:cNvSpPr/>
          <p:nvPr/>
        </p:nvSpPr>
        <p:spPr>
          <a:xfrm rot="10800000">
            <a:off x="9778996" y="4145559"/>
            <a:ext cx="304800" cy="5722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AD60CBF-90C9-4AA3-A3F5-4F74902B3FC9}"/>
              </a:ext>
            </a:extLst>
          </p:cNvPr>
          <p:cNvSpPr/>
          <p:nvPr/>
        </p:nvSpPr>
        <p:spPr>
          <a:xfrm>
            <a:off x="4051298" y="1690688"/>
            <a:ext cx="304800" cy="5722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EA1ECCE-84A6-48D0-8F0F-3B4506AD2C85}"/>
              </a:ext>
            </a:extLst>
          </p:cNvPr>
          <p:cNvSpPr/>
          <p:nvPr/>
        </p:nvSpPr>
        <p:spPr>
          <a:xfrm>
            <a:off x="9918691" y="1690688"/>
            <a:ext cx="304800" cy="5722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951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CB78-2050-4FC7-BBA7-737935EF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Tapa valla tulubaas</a:t>
            </a:r>
          </a:p>
        </p:txBody>
      </p:sp>
      <p:graphicFrame>
        <p:nvGraphicFramePr>
          <p:cNvPr id="4" name="Diagramm 1">
            <a:extLst>
              <a:ext uri="{FF2B5EF4-FFF2-40B4-BE49-F238E27FC236}">
                <a16:creationId xmlns:a16="http://schemas.microsoft.com/office/drawing/2014/main" id="{C63555CA-337E-4E65-99D9-EE312D7C2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935945"/>
              </p:ext>
            </p:extLst>
          </p:nvPr>
        </p:nvGraphicFramePr>
        <p:xfrm>
          <a:off x="1317523" y="226935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7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BFAC-C3F4-4993-97E3-CD77AC8C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Tapa valla kulubaas</a:t>
            </a:r>
          </a:p>
        </p:txBody>
      </p:sp>
      <p:graphicFrame>
        <p:nvGraphicFramePr>
          <p:cNvPr id="5" name="Diagramm 3">
            <a:extLst>
              <a:ext uri="{FF2B5EF4-FFF2-40B4-BE49-F238E27FC236}">
                <a16:creationId xmlns:a16="http://schemas.microsoft.com/office/drawing/2014/main" id="{49752A03-6096-4E5F-A9B6-D5C5B2AB3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80306"/>
              </p:ext>
            </p:extLst>
          </p:nvPr>
        </p:nvGraphicFramePr>
        <p:xfrm>
          <a:off x="838200" y="1425677"/>
          <a:ext cx="10515600" cy="506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89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435207-3C09-4AB4-AF5C-AAED6717B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43485"/>
              </p:ext>
            </p:extLst>
          </p:nvPr>
        </p:nvGraphicFramePr>
        <p:xfrm>
          <a:off x="838200" y="482600"/>
          <a:ext cx="10515600" cy="56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A96898-8406-4B39-8A89-48B75A47A692}"/>
              </a:ext>
            </a:extLst>
          </p:cNvPr>
          <p:cNvSpPr txBox="1"/>
          <p:nvPr/>
        </p:nvSpPr>
        <p:spPr>
          <a:xfrm>
            <a:off x="660400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/>
              <a:t>Allikas: Statistikaamet</a:t>
            </a:r>
          </a:p>
        </p:txBody>
      </p:sp>
    </p:spTree>
    <p:extLst>
      <p:ext uri="{BB962C8B-B14F-4D97-AF65-F5344CB8AC3E}">
        <p14:creationId xmlns:p14="http://schemas.microsoft.com/office/powerpoint/2010/main" val="231928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5B4E-F631-4043-8B5E-7A3BDEAE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F033B-EDD1-4D04-B099-036A4B22A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3" y="278427"/>
            <a:ext cx="11029713" cy="6301146"/>
          </a:xfrm>
        </p:spPr>
      </p:pic>
    </p:spTree>
    <p:extLst>
      <p:ext uri="{BB962C8B-B14F-4D97-AF65-F5344CB8AC3E}">
        <p14:creationId xmlns:p14="http://schemas.microsoft.com/office/powerpoint/2010/main" val="43325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14070</TotalTime>
  <Words>1007</Words>
  <Application>Microsoft Office PowerPoint</Application>
  <PresentationFormat>Widescreen</PresentationFormat>
  <Paragraphs>147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Päevakava:</vt:lpstr>
      <vt:lpstr>                              </vt:lpstr>
      <vt:lpstr>PowerPoint Presentation</vt:lpstr>
      <vt:lpstr>dh</vt:lpstr>
      <vt:lpstr>Tapa vald numbrites</vt:lpstr>
      <vt:lpstr>Tapa valla tulubaas</vt:lpstr>
      <vt:lpstr>Tapa valla kulubaas</vt:lpstr>
      <vt:lpstr>PowerPoint Presentation</vt:lpstr>
      <vt:lpstr>PowerPoint Presentation</vt:lpstr>
      <vt:lpstr>PowerPoint Presentation</vt:lpstr>
      <vt:lpstr>PowerPoint Presentation</vt:lpstr>
      <vt:lpstr>Tapa valla elanikele suurimad tööandjad Tapa vallas</vt:lpstr>
      <vt:lpstr>Suurimad tööandjad Tapa valla elanikele väljaspool valda</vt:lpstr>
      <vt:lpstr>Tapa valda lisandunud  uued töökohad 2017-2020</vt:lpstr>
      <vt:lpstr>PowerPoint Presentation</vt:lpstr>
      <vt:lpstr>Arenduskrundid</vt:lpstr>
      <vt:lpstr>Kultuuri ja spordi tegevustoetused</vt:lpstr>
      <vt:lpstr>Kultuuri ja spordi tegevustoetused 2021</vt:lpstr>
      <vt:lpstr>PowerPoint Presentation</vt:lpstr>
      <vt:lpstr>Koostöövõimalused: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 VALD</dc:title>
  <dc:creator>PR</dc:creator>
  <cp:lastModifiedBy>Marko</cp:lastModifiedBy>
  <cp:revision>324</cp:revision>
  <dcterms:created xsi:type="dcterms:W3CDTF">2018-04-13T05:46:16Z</dcterms:created>
  <dcterms:modified xsi:type="dcterms:W3CDTF">2020-10-16T11:55:43Z</dcterms:modified>
</cp:coreProperties>
</file>