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8" r:id="rId6"/>
    <p:sldId id="263" r:id="rId7"/>
    <p:sldId id="262" r:id="rId8"/>
    <p:sldId id="260" r:id="rId9"/>
    <p:sldId id="261" r:id="rId10"/>
    <p:sldId id="264"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6" autoAdjust="0"/>
    <p:restoredTop sz="94660"/>
  </p:normalViewPr>
  <p:slideViewPr>
    <p:cSldViewPr snapToGrid="0">
      <p:cViewPr varScale="1">
        <p:scale>
          <a:sx n="108" d="100"/>
          <a:sy n="108" d="100"/>
        </p:scale>
        <p:origin x="7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itelslaid">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t-EE"/>
              <a:t>Klõpsake juhteksemplari pealkirja laadi redigeerimiseks</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t-EE"/>
              <a:t>Klõpsake juhteksemplari alapealkirja laadi redigeerimiseks</a:t>
            </a:r>
            <a:endParaRPr lang="en-US" dirty="0"/>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4090225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ealkiri ja pildiallkiri">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t-EE"/>
              <a:t>Klõpsake juhteksemplari pealkirja laadi redigeerimiseks</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418715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Viiteallkirjaga tsitaa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t-EE"/>
              <a:t>Klõpsake juhteksemplari pealkirja laadi redigeerimiseks</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t-EE"/>
              <a:t>Klõpsake juhteksemplari tekstilaadide redigeerimiseks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06846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siitkaart">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t-EE"/>
              <a:t>Klõpsake juhteksemplari pealkirja laadi redigeerimiseks</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1972708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sitaadi visiitkaar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t-EE"/>
              <a:t>Klõpsake juhteksemplari pealkirja laadi redigeerimiseks</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t-EE"/>
              <a:t>Klõpsake juhteksemplari tekstilaadide redigeerimiseks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0527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Õige või val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t-EE"/>
              <a:t>Klõpsake juhteksemplari pealkirja laadi redigeerimiseks</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t-EE"/>
              <a:t>Klõpsake juhteksemplari tekstilaadide redigeerimiseks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3025765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a:t>Klõpsake juhteksemplari pealkirja laadi redigeerimiseks</a:t>
            </a:r>
            <a:endParaRPr lang="en-US" dirty="0"/>
          </a:p>
        </p:txBody>
      </p:sp>
      <p:sp>
        <p:nvSpPr>
          <p:cNvPr id="3" name="Vertical Text Placeholder 2"/>
          <p:cNvSpPr>
            <a:spLocks noGrp="1"/>
          </p:cNvSpPr>
          <p:nvPr>
            <p:ph type="body" orient="vert" idx="1"/>
          </p:nvPr>
        </p:nvSpPr>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4260204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t-EE"/>
              <a:t>Klõpsake juhteksemplari pealkirja laadi redigeerimiseks</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4164719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a:t>Klõpsake juhteksemplari pealkirja laadi redigeerimiseks</a:t>
            </a:r>
            <a:endParaRPr lang="en-US" dirty="0"/>
          </a:p>
        </p:txBody>
      </p:sp>
      <p:sp>
        <p:nvSpPr>
          <p:cNvPr id="3" name="Content Placeholder 2"/>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3464233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t-EE"/>
              <a:t>Klõpsake juhteksemplari pealkirja laadi redigeerimiseks</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a:t>Klõpsake juhteksemplari tekstilaadide redigeerimiseks</a:t>
            </a:r>
          </a:p>
        </p:txBody>
      </p:sp>
      <p:sp>
        <p:nvSpPr>
          <p:cNvPr id="4" name="Date Placeholder 3"/>
          <p:cNvSpPr>
            <a:spLocks noGrp="1"/>
          </p:cNvSpPr>
          <p:nvPr>
            <p:ph type="dt" sz="half" idx="10"/>
          </p:nvPr>
        </p:nvSpPr>
        <p:spPr/>
        <p:txBody>
          <a:bodyPr/>
          <a:lstStyle/>
          <a:p>
            <a:fld id="{CC458C80-08D3-4612-9615-EDB221E09052}"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927478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a:t>Klõpsake juhteksemplari pealkirja laadi redigeerimiseks</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5" name="Date Placeholder 4"/>
          <p:cNvSpPr>
            <a:spLocks noGrp="1"/>
          </p:cNvSpPr>
          <p:nvPr>
            <p:ph type="dt" sz="half" idx="10"/>
          </p:nvPr>
        </p:nvSpPr>
        <p:spPr/>
        <p:txBody>
          <a:bodyPr/>
          <a:lstStyle/>
          <a:p>
            <a:fld id="{CC458C80-08D3-4612-9615-EDB221E09052}"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3680407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t-EE"/>
              <a:t>Klõpsake juhteksemplari pealkirja laadi redigeerimiseks</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7" name="Date Placeholder 6"/>
          <p:cNvSpPr>
            <a:spLocks noGrp="1"/>
          </p:cNvSpPr>
          <p:nvPr>
            <p:ph type="dt" sz="half" idx="10"/>
          </p:nvPr>
        </p:nvSpPr>
        <p:spPr/>
        <p:txBody>
          <a:bodyPr/>
          <a:lstStyle/>
          <a:p>
            <a:fld id="{CC458C80-08D3-4612-9615-EDB221E09052}" type="datetimeFigureOut">
              <a:rPr lang="en-US" smtClean="0"/>
              <a:t>9/17/2025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1305746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t-EE"/>
              <a:t>Klõpsake juhteksemplari pealkirja laadi redigeerimiseks</a:t>
            </a:r>
            <a:endParaRPr lang="en-US" dirty="0"/>
          </a:p>
        </p:txBody>
      </p:sp>
      <p:sp>
        <p:nvSpPr>
          <p:cNvPr id="3" name="Date Placeholder 2"/>
          <p:cNvSpPr>
            <a:spLocks noGrp="1"/>
          </p:cNvSpPr>
          <p:nvPr>
            <p:ph type="dt" sz="half" idx="10"/>
          </p:nvPr>
        </p:nvSpPr>
        <p:spPr/>
        <p:txBody>
          <a:bodyPr/>
          <a:lstStyle/>
          <a:p>
            <a:fld id="{CC458C80-08D3-4612-9615-EDB221E09052}" type="datetimeFigureOut">
              <a:rPr lang="en-US" smtClean="0"/>
              <a:t>9/17/2025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3672159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458C80-08D3-4612-9615-EDB221E09052}" type="datetimeFigureOut">
              <a:rPr lang="en-US" smtClean="0"/>
              <a:t>9/17/2025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292522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t-EE"/>
              <a:t>Klõpsake juhteksemplari pealkirja laadi redigeerimiseks</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t-EE"/>
              <a:t>Klõpsake juhteksemplari tekstilaadide redigeerimiseks</a:t>
            </a:r>
          </a:p>
        </p:txBody>
      </p:sp>
      <p:sp>
        <p:nvSpPr>
          <p:cNvPr id="5" name="Date Placeholder 4"/>
          <p:cNvSpPr>
            <a:spLocks noGrp="1"/>
          </p:cNvSpPr>
          <p:nvPr>
            <p:ph type="dt" sz="half" idx="10"/>
          </p:nvPr>
        </p:nvSpPr>
        <p:spPr/>
        <p:txBody>
          <a:bodyPr/>
          <a:lstStyle/>
          <a:p>
            <a:fld id="{CC458C80-08D3-4612-9615-EDB221E09052}"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C4EBA6-E4FC-4CC4-B20E-B664E910A1C9}" type="slidenum">
              <a:rPr lang="en-US" smtClean="0"/>
              <a:t>‹#›</a:t>
            </a:fld>
            <a:endParaRPr lang="en-US"/>
          </a:p>
        </p:txBody>
      </p:sp>
    </p:spTree>
    <p:extLst>
      <p:ext uri="{BB962C8B-B14F-4D97-AF65-F5344CB8AC3E}">
        <p14:creationId xmlns:p14="http://schemas.microsoft.com/office/powerpoint/2010/main" val="1425601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t-EE"/>
              <a:t>Klõpsake juhteksemplari pealkirja laadi redigeerimiseks</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t-EE"/>
              <a:t>Pildi lisamiseks klõpsake ikooni</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a:t>Klõpsake juhteksemplari tekstilaadide redigeerimiseks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C4EBA6-E4FC-4CC4-B20E-B664E910A1C9}" type="slidenum">
              <a:rPr lang="en-US" smtClean="0"/>
              <a:t>‹#›</a:t>
            </a:fld>
            <a:endParaRPr lang="en-US"/>
          </a:p>
        </p:txBody>
      </p:sp>
      <p:sp>
        <p:nvSpPr>
          <p:cNvPr id="5" name="Date Placeholder 4"/>
          <p:cNvSpPr>
            <a:spLocks noGrp="1"/>
          </p:cNvSpPr>
          <p:nvPr>
            <p:ph type="dt" sz="half" idx="10"/>
          </p:nvPr>
        </p:nvSpPr>
        <p:spPr/>
        <p:txBody>
          <a:bodyPr/>
          <a:lstStyle/>
          <a:p>
            <a:fld id="{CC458C80-08D3-4612-9615-EDB221E09052}" type="datetimeFigureOut">
              <a:rPr lang="en-US" smtClean="0"/>
              <a:t>9/17/2025</a:t>
            </a:fld>
            <a:endParaRPr lang="en-US"/>
          </a:p>
        </p:txBody>
      </p:sp>
    </p:spTree>
    <p:extLst>
      <p:ext uri="{BB962C8B-B14F-4D97-AF65-F5344CB8AC3E}">
        <p14:creationId xmlns:p14="http://schemas.microsoft.com/office/powerpoint/2010/main" val="192352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t-EE"/>
              <a:t>Klõpsake juhteksemplari pealkirja laadi redigeerimiseks</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458C80-08D3-4612-9615-EDB221E09052}" type="datetimeFigureOut">
              <a:rPr lang="en-US" smtClean="0"/>
              <a:t>9/17/2025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CC4EBA6-E4FC-4CC4-B20E-B664E910A1C9}" type="slidenum">
              <a:rPr lang="en-US" smtClean="0"/>
              <a:t>‹#›</a:t>
            </a:fld>
            <a:endParaRPr lang="en-US"/>
          </a:p>
        </p:txBody>
      </p:sp>
    </p:spTree>
    <p:extLst>
      <p:ext uri="{BB962C8B-B14F-4D97-AF65-F5344CB8AC3E}">
        <p14:creationId xmlns:p14="http://schemas.microsoft.com/office/powerpoint/2010/main" val="175093273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247CF527-F846-AF98-E324-C3B388D331D6}"/>
              </a:ext>
            </a:extLst>
          </p:cNvPr>
          <p:cNvSpPr>
            <a:spLocks noGrp="1"/>
          </p:cNvSpPr>
          <p:nvPr>
            <p:ph type="ctrTitle"/>
          </p:nvPr>
        </p:nvSpPr>
        <p:spPr/>
        <p:txBody>
          <a:bodyPr/>
          <a:lstStyle/>
          <a:p>
            <a:r>
              <a:rPr lang="et-EE" b="1" dirty="0"/>
              <a:t>Haldusülesande täitmise volitamine ja lepingu sõlmimiseks volituste andmine </a:t>
            </a:r>
            <a:endParaRPr lang="en-US" dirty="0"/>
          </a:p>
        </p:txBody>
      </p:sp>
      <p:sp>
        <p:nvSpPr>
          <p:cNvPr id="3" name="Alapealkiri 2">
            <a:extLst>
              <a:ext uri="{FF2B5EF4-FFF2-40B4-BE49-F238E27FC236}">
                <a16:creationId xmlns:a16="http://schemas.microsoft.com/office/drawing/2014/main" id="{D14B5792-6380-1997-FB47-A9352FCFFB2F}"/>
              </a:ext>
            </a:extLst>
          </p:cNvPr>
          <p:cNvSpPr>
            <a:spLocks noGrp="1"/>
          </p:cNvSpPr>
          <p:nvPr>
            <p:ph type="subTitle" idx="1"/>
          </p:nvPr>
        </p:nvSpPr>
        <p:spPr/>
        <p:txBody>
          <a:bodyPr>
            <a:normAutofit lnSpcReduction="10000"/>
          </a:bodyPr>
          <a:lstStyle/>
          <a:p>
            <a:endParaRPr lang="et-EE" dirty="0"/>
          </a:p>
          <a:p>
            <a:endParaRPr lang="et-EE" dirty="0"/>
          </a:p>
          <a:p>
            <a:r>
              <a:rPr lang="et-EE" dirty="0"/>
              <a:t>15.09.2025</a:t>
            </a:r>
          </a:p>
          <a:p>
            <a:endParaRPr lang="en-US" dirty="0"/>
          </a:p>
        </p:txBody>
      </p:sp>
    </p:spTree>
    <p:extLst>
      <p:ext uri="{BB962C8B-B14F-4D97-AF65-F5344CB8AC3E}">
        <p14:creationId xmlns:p14="http://schemas.microsoft.com/office/powerpoint/2010/main" val="3738502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481910C-3BFC-7224-F1FD-DBB2149A5FB3}"/>
              </a:ext>
            </a:extLst>
          </p:cNvPr>
          <p:cNvSpPr>
            <a:spLocks noGrp="1"/>
          </p:cNvSpPr>
          <p:nvPr>
            <p:ph type="title"/>
          </p:nvPr>
        </p:nvSpPr>
        <p:spPr/>
        <p:txBody>
          <a:bodyPr>
            <a:normAutofit fontScale="90000"/>
          </a:bodyPr>
          <a:lstStyle/>
          <a:p>
            <a:r>
              <a:rPr lang="et-EE" dirty="0"/>
              <a:t>Analüüsi tulemused</a:t>
            </a:r>
            <a:br>
              <a:rPr lang="et-EE" dirty="0"/>
            </a:br>
            <a:r>
              <a:rPr lang="et-EE" dirty="0"/>
              <a:t>1. Majanduslikud arvestused ja kaasnevate kulutuste suurus (1)</a:t>
            </a:r>
            <a:endParaRPr lang="en-US" dirty="0"/>
          </a:p>
        </p:txBody>
      </p:sp>
      <p:sp>
        <p:nvSpPr>
          <p:cNvPr id="3" name="Sisu kohatäide 2">
            <a:extLst>
              <a:ext uri="{FF2B5EF4-FFF2-40B4-BE49-F238E27FC236}">
                <a16:creationId xmlns:a16="http://schemas.microsoft.com/office/drawing/2014/main" id="{DD582E1B-125A-2339-063A-C4F5DFC93C8D}"/>
              </a:ext>
            </a:extLst>
          </p:cNvPr>
          <p:cNvSpPr>
            <a:spLocks noGrp="1"/>
          </p:cNvSpPr>
          <p:nvPr>
            <p:ph idx="1"/>
          </p:nvPr>
        </p:nvSpPr>
        <p:spPr/>
        <p:txBody>
          <a:bodyPr/>
          <a:lstStyle/>
          <a:p>
            <a:r>
              <a:rPr lang="et-EE" dirty="0"/>
              <a:t>Järelevalvet halduslepingute täitmise üle teostab Tapa Vallavalitsus. Kuna järelevalvet teostatakse ametiülesannetes raames, siis see ei too </a:t>
            </a:r>
            <a:r>
              <a:rPr lang="et-EE" dirty="0" err="1"/>
              <a:t>KOVile</a:t>
            </a:r>
            <a:r>
              <a:rPr lang="et-EE" dirty="0"/>
              <a:t> kaasa täiendavaid kulusid.</a:t>
            </a:r>
          </a:p>
          <a:p>
            <a:r>
              <a:rPr lang="et-EE" dirty="0"/>
              <a:t>Igakuiselt tasub KOV </a:t>
            </a:r>
            <a:r>
              <a:rPr lang="et-EE" dirty="0" err="1"/>
              <a:t>LVJKle</a:t>
            </a:r>
            <a:r>
              <a:rPr lang="et-EE" dirty="0"/>
              <a:t> jäätmejaamade haldustasu ja jäätmete veo- ja käitlustasu vastavalt jäätmete kogustele.</a:t>
            </a:r>
          </a:p>
          <a:p>
            <a:r>
              <a:rPr lang="et-EE" dirty="0"/>
              <a:t>Korraldatud jäätmeveoga seoses vald </a:t>
            </a:r>
            <a:r>
              <a:rPr lang="et-EE" dirty="0" err="1"/>
              <a:t>LVJKle</a:t>
            </a:r>
            <a:r>
              <a:rPr lang="et-EE" dirty="0"/>
              <a:t> tasu ei maksa. Kulud arvestatakse hinnakirja kehtestamisel jäätmeveo tasu sisse ning need kulud katavad jäätmeveoga liidetud jäätmevaldajad vastavalt esitatud arvetele.</a:t>
            </a:r>
          </a:p>
          <a:p>
            <a:r>
              <a:rPr lang="et-EE" dirty="0"/>
              <a:t>Juhul kui halduslepinguid ei sõlmita, siis tuleb:</a:t>
            </a:r>
          </a:p>
          <a:p>
            <a:pPr marL="0" indent="0">
              <a:buNone/>
            </a:pPr>
            <a:r>
              <a:rPr lang="et-EE" dirty="0"/>
              <a:t>	1. jäätmejaamade haldamise hanked või hange;</a:t>
            </a:r>
          </a:p>
          <a:p>
            <a:pPr marL="0" indent="0">
              <a:buNone/>
            </a:pPr>
            <a:r>
              <a:rPr lang="et-EE" dirty="0"/>
              <a:t>	2. korraldatud jäätmeveo kontsessiooni andmise hange.</a:t>
            </a:r>
          </a:p>
          <a:p>
            <a:pPr marL="0" indent="0">
              <a:buNone/>
            </a:pPr>
            <a:endParaRPr lang="en-US" dirty="0"/>
          </a:p>
        </p:txBody>
      </p:sp>
    </p:spTree>
    <p:extLst>
      <p:ext uri="{BB962C8B-B14F-4D97-AF65-F5344CB8AC3E}">
        <p14:creationId xmlns:p14="http://schemas.microsoft.com/office/powerpoint/2010/main" val="1771812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ADCF42A6-AF9F-64E0-6340-631EB6085FEF}"/>
              </a:ext>
            </a:extLst>
          </p:cNvPr>
          <p:cNvSpPr>
            <a:spLocks noGrp="1"/>
          </p:cNvSpPr>
          <p:nvPr>
            <p:ph type="title"/>
          </p:nvPr>
        </p:nvSpPr>
        <p:spPr/>
        <p:txBody>
          <a:bodyPr>
            <a:normAutofit fontScale="90000"/>
          </a:bodyPr>
          <a:lstStyle/>
          <a:p>
            <a:r>
              <a:rPr lang="et-EE" dirty="0"/>
              <a:t>Analüüsi tulemused</a:t>
            </a:r>
            <a:br>
              <a:rPr lang="et-EE" dirty="0"/>
            </a:br>
            <a:r>
              <a:rPr lang="et-EE" dirty="0"/>
              <a:t>1. Majanduslikud arvestused ja kaasnevate kulutuste suurus (2)</a:t>
            </a:r>
            <a:endParaRPr lang="en-US" dirty="0"/>
          </a:p>
        </p:txBody>
      </p:sp>
      <p:sp>
        <p:nvSpPr>
          <p:cNvPr id="3" name="Sisu kohatäide 2">
            <a:extLst>
              <a:ext uri="{FF2B5EF4-FFF2-40B4-BE49-F238E27FC236}">
                <a16:creationId xmlns:a16="http://schemas.microsoft.com/office/drawing/2014/main" id="{5F6297DE-6A57-7D2F-0C11-26798240A463}"/>
              </a:ext>
            </a:extLst>
          </p:cNvPr>
          <p:cNvSpPr>
            <a:spLocks noGrp="1"/>
          </p:cNvSpPr>
          <p:nvPr>
            <p:ph idx="1"/>
          </p:nvPr>
        </p:nvSpPr>
        <p:spPr/>
        <p:txBody>
          <a:bodyPr/>
          <a:lstStyle/>
          <a:p>
            <a:r>
              <a:rPr lang="et-EE" dirty="0"/>
              <a:t>Hangete tulemusel on eeldatavalt oodata teenuste olulist kallinemist.</a:t>
            </a:r>
          </a:p>
          <a:p>
            <a:r>
              <a:rPr lang="et-EE" dirty="0"/>
              <a:t>Jäätmejaamade halduslepingu sõlmimisel kallinevad jäätmejaamade aastased maksumused hinnanguliselt järgmiselt:</a:t>
            </a:r>
          </a:p>
          <a:p>
            <a:pPr marL="0" indent="0">
              <a:buNone/>
            </a:pPr>
            <a:r>
              <a:rPr lang="et-EE" dirty="0"/>
              <a:t>	1. Tapa jäätmejaam – 2200 euro võrra</a:t>
            </a:r>
          </a:p>
          <a:p>
            <a:pPr marL="0" indent="0">
              <a:buNone/>
            </a:pPr>
            <a:r>
              <a:rPr lang="et-EE" dirty="0"/>
              <a:t>	2. Tamsalu jäätmejaam + kompostimisväljak – 800 euro võrra</a:t>
            </a:r>
          </a:p>
          <a:p>
            <a:r>
              <a:rPr lang="et-EE" dirty="0"/>
              <a:t>Korraldatud jäätmeveo hind selgub veohanke tulemusel, kuid ka selles osas on oodata kallinemist (Viru-Nigula vald, 3,79€ 140 l vs Tapa vald 1,54€ 140 l).</a:t>
            </a:r>
          </a:p>
          <a:p>
            <a:r>
              <a:rPr lang="et-EE" dirty="0"/>
              <a:t>Jäätmereformiga </a:t>
            </a:r>
            <a:r>
              <a:rPr lang="et-EE" dirty="0" err="1"/>
              <a:t>KOVile</a:t>
            </a:r>
            <a:r>
              <a:rPr lang="et-EE" dirty="0"/>
              <a:t> antavad ülesanded - oluline töökoormuse kasv ning suurenev tööjõuvajadus. </a:t>
            </a:r>
          </a:p>
          <a:p>
            <a:endParaRPr lang="et-EE" dirty="0"/>
          </a:p>
          <a:p>
            <a:endParaRPr lang="et-EE" dirty="0"/>
          </a:p>
          <a:p>
            <a:endParaRPr lang="en-US" dirty="0"/>
          </a:p>
        </p:txBody>
      </p:sp>
    </p:spTree>
    <p:extLst>
      <p:ext uri="{BB962C8B-B14F-4D97-AF65-F5344CB8AC3E}">
        <p14:creationId xmlns:p14="http://schemas.microsoft.com/office/powerpoint/2010/main" val="2270628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EE6AD9B-BB39-540A-A551-9282C40A11F7}"/>
              </a:ext>
            </a:extLst>
          </p:cNvPr>
          <p:cNvSpPr>
            <a:spLocks noGrp="1"/>
          </p:cNvSpPr>
          <p:nvPr>
            <p:ph type="title"/>
          </p:nvPr>
        </p:nvSpPr>
        <p:spPr/>
        <p:txBody>
          <a:bodyPr>
            <a:normAutofit fontScale="90000"/>
          </a:bodyPr>
          <a:lstStyle/>
          <a:p>
            <a:r>
              <a:rPr lang="et-EE" dirty="0"/>
              <a:t>Analüüsi tulemused</a:t>
            </a:r>
            <a:br>
              <a:rPr lang="et-EE" dirty="0"/>
            </a:br>
            <a:r>
              <a:rPr lang="et-EE" dirty="0"/>
              <a:t>2. Haldusülesande täitmise järjepidevus ja kvaliteedi tagamine</a:t>
            </a:r>
            <a:endParaRPr lang="en-US" dirty="0"/>
          </a:p>
        </p:txBody>
      </p:sp>
      <p:sp>
        <p:nvSpPr>
          <p:cNvPr id="3" name="Sisu kohatäide 2">
            <a:extLst>
              <a:ext uri="{FF2B5EF4-FFF2-40B4-BE49-F238E27FC236}">
                <a16:creationId xmlns:a16="http://schemas.microsoft.com/office/drawing/2014/main" id="{2875EF7C-88E8-C2D4-2105-91B1F4F33725}"/>
              </a:ext>
            </a:extLst>
          </p:cNvPr>
          <p:cNvSpPr>
            <a:spLocks noGrp="1"/>
          </p:cNvSpPr>
          <p:nvPr>
            <p:ph idx="1"/>
          </p:nvPr>
        </p:nvSpPr>
        <p:spPr/>
        <p:txBody>
          <a:bodyPr/>
          <a:lstStyle/>
          <a:p>
            <a:r>
              <a:rPr lang="et-EE" dirty="0"/>
              <a:t>Järjepidevuse tagamine - LVJK on tegutsenud aastast 2007 ning pakub samasuguseid teenuseid juba Haljala vallas, Rakvere linnas ja vallas ning Vinni vallas. Hetkel on Väike-Maarja vallas pooleli samuti halduslepingu sõlmimise protsess.</a:t>
            </a:r>
          </a:p>
          <a:p>
            <a:r>
              <a:rPr lang="et-EE" dirty="0"/>
              <a:t>Järjepidevuse tagamine - </a:t>
            </a:r>
            <a:r>
              <a:rPr lang="et-EE" dirty="0" err="1"/>
              <a:t>VIROLi</a:t>
            </a:r>
            <a:r>
              <a:rPr lang="et-EE" dirty="0"/>
              <a:t> jäätmemajanduse tegevuskava kohaselt on kokku lepitud, et jäätmemajanduse arendamisega minnakse maakonnaüleselt edasi ühiselt ning LVJK on selles ühenduslüliks.</a:t>
            </a:r>
          </a:p>
          <a:p>
            <a:r>
              <a:rPr lang="et-EE" dirty="0"/>
              <a:t>Kvaliteedi tagamine – teenuste kvaliteet eeldatavalt tõuseb, sest LVJK on spetsialiseerunud jäätmehoolduse korraldamisega seonduvale ning nende huvi ei ole kasumit teenida, vaid elanikele võimalikult mugavat teenust pakkuda.</a:t>
            </a:r>
          </a:p>
          <a:p>
            <a:r>
              <a:rPr lang="et-EE" dirty="0"/>
              <a:t>Kvaliteedi tagamine – halduslepingute muutmine on paindlikum ja kiirem, kui hankelepingu muutmine.</a:t>
            </a:r>
            <a:endParaRPr lang="en-US" dirty="0"/>
          </a:p>
        </p:txBody>
      </p:sp>
    </p:spTree>
    <p:extLst>
      <p:ext uri="{BB962C8B-B14F-4D97-AF65-F5344CB8AC3E}">
        <p14:creationId xmlns:p14="http://schemas.microsoft.com/office/powerpoint/2010/main" val="3563865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D0135E6-B2B0-C018-C06B-DCBE2B84BCFE}"/>
              </a:ext>
            </a:extLst>
          </p:cNvPr>
          <p:cNvSpPr>
            <a:spLocks noGrp="1"/>
          </p:cNvSpPr>
          <p:nvPr>
            <p:ph type="title"/>
          </p:nvPr>
        </p:nvSpPr>
        <p:spPr/>
        <p:txBody>
          <a:bodyPr>
            <a:normAutofit/>
          </a:bodyPr>
          <a:lstStyle/>
          <a:p>
            <a:r>
              <a:rPr lang="et-EE" dirty="0"/>
              <a:t>Analüüsi tulemused</a:t>
            </a:r>
            <a:br>
              <a:rPr lang="et-EE" dirty="0"/>
            </a:br>
            <a:r>
              <a:rPr lang="et-EE" dirty="0"/>
              <a:t>3. Mõjud elanikele</a:t>
            </a:r>
            <a:endParaRPr lang="en-US" dirty="0"/>
          </a:p>
        </p:txBody>
      </p:sp>
      <p:sp>
        <p:nvSpPr>
          <p:cNvPr id="3" name="Sisu kohatäide 2">
            <a:extLst>
              <a:ext uri="{FF2B5EF4-FFF2-40B4-BE49-F238E27FC236}">
                <a16:creationId xmlns:a16="http://schemas.microsoft.com/office/drawing/2014/main" id="{08C91CBD-0B08-A212-8F88-DC8ECD26EF58}"/>
              </a:ext>
            </a:extLst>
          </p:cNvPr>
          <p:cNvSpPr>
            <a:spLocks noGrp="1"/>
          </p:cNvSpPr>
          <p:nvPr>
            <p:ph idx="1"/>
          </p:nvPr>
        </p:nvSpPr>
        <p:spPr/>
        <p:txBody>
          <a:bodyPr/>
          <a:lstStyle/>
          <a:p>
            <a:r>
              <a:rPr lang="et-EE" dirty="0"/>
              <a:t>Korraldatud jäätmeveo arveid hakkab elanikele edastama LVJK.</a:t>
            </a:r>
          </a:p>
          <a:p>
            <a:r>
              <a:rPr lang="et-EE" dirty="0"/>
              <a:t>Jäätmejaamadesse asub tööle LVJK tööjõud.</a:t>
            </a:r>
          </a:p>
          <a:p>
            <a:r>
              <a:rPr lang="et-EE" dirty="0"/>
              <a:t>Kvaliteetsem teenus jäätmejaamades.</a:t>
            </a:r>
            <a:endParaRPr lang="en-US" dirty="0"/>
          </a:p>
        </p:txBody>
      </p:sp>
    </p:spTree>
    <p:extLst>
      <p:ext uri="{BB962C8B-B14F-4D97-AF65-F5344CB8AC3E}">
        <p14:creationId xmlns:p14="http://schemas.microsoft.com/office/powerpoint/2010/main" val="1182598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AEBAC06-D222-4E44-630F-9BDB5D15884A}"/>
              </a:ext>
            </a:extLst>
          </p:cNvPr>
          <p:cNvSpPr>
            <a:spLocks noGrp="1"/>
          </p:cNvSpPr>
          <p:nvPr>
            <p:ph type="title"/>
          </p:nvPr>
        </p:nvSpPr>
        <p:spPr/>
        <p:txBody>
          <a:bodyPr/>
          <a:lstStyle/>
          <a:p>
            <a:r>
              <a:rPr lang="et-EE" dirty="0" err="1"/>
              <a:t>KOVi</a:t>
            </a:r>
            <a:r>
              <a:rPr lang="et-EE" dirty="0"/>
              <a:t> õigusaktidest tulenevad ülesanded</a:t>
            </a:r>
            <a:endParaRPr lang="en-US" dirty="0"/>
          </a:p>
        </p:txBody>
      </p:sp>
      <p:sp>
        <p:nvSpPr>
          <p:cNvPr id="3" name="Sisu kohatäide 2">
            <a:extLst>
              <a:ext uri="{FF2B5EF4-FFF2-40B4-BE49-F238E27FC236}">
                <a16:creationId xmlns:a16="http://schemas.microsoft.com/office/drawing/2014/main" id="{FB6381A7-E49E-86DE-320A-C22AAF6F75D9}"/>
              </a:ext>
            </a:extLst>
          </p:cNvPr>
          <p:cNvSpPr>
            <a:spLocks noGrp="1"/>
          </p:cNvSpPr>
          <p:nvPr>
            <p:ph idx="1"/>
          </p:nvPr>
        </p:nvSpPr>
        <p:spPr/>
        <p:txBody>
          <a:bodyPr/>
          <a:lstStyle/>
          <a:p>
            <a:r>
              <a:rPr lang="et-EE" sz="2400" dirty="0"/>
              <a:t>Korraldatud jäätmeveo korraldamine ja jäätmevaldajate registri pidamine (</a:t>
            </a:r>
            <a:r>
              <a:rPr lang="et-EE" sz="2400" dirty="0" err="1"/>
              <a:t>JäätS</a:t>
            </a:r>
            <a:r>
              <a:rPr lang="et-EE" sz="2400" dirty="0"/>
              <a:t> § 66 lg 1 ja 2 ning § 71</a:t>
            </a:r>
            <a:r>
              <a:rPr lang="et-EE" sz="2400" baseline="30000" dirty="0"/>
              <a:t>1</a:t>
            </a:r>
            <a:r>
              <a:rPr lang="et-EE" sz="2400" dirty="0"/>
              <a:t>)</a:t>
            </a:r>
          </a:p>
          <a:p>
            <a:r>
              <a:rPr lang="et-EE" sz="2400" dirty="0" err="1"/>
              <a:t>KOVi</a:t>
            </a:r>
            <a:r>
              <a:rPr lang="et-EE" sz="2400" dirty="0"/>
              <a:t> haldusterritooriumil kodumajapidamistes tekkivate ohtlike jäätmete kogumise ja jäätmekäitlejale üleandmise korraldamine (</a:t>
            </a:r>
            <a:r>
              <a:rPr lang="et-EE" sz="2400" dirty="0" err="1"/>
              <a:t>JäätS</a:t>
            </a:r>
            <a:r>
              <a:rPr lang="et-EE" sz="2400" dirty="0"/>
              <a:t> § 65 lg 2)</a:t>
            </a:r>
          </a:p>
          <a:p>
            <a:r>
              <a:rPr lang="et-EE" sz="2400" dirty="0"/>
              <a:t>Olmejäätmete liigiti kogumise korraldamine kooskõlas jäätmeseaduse §-ga 31 (KKM määrus nr 26 § 2 lg 1)</a:t>
            </a:r>
            <a:endParaRPr lang="en-US" sz="2400" dirty="0"/>
          </a:p>
          <a:p>
            <a:endParaRPr lang="en-US" dirty="0"/>
          </a:p>
        </p:txBody>
      </p:sp>
    </p:spTree>
    <p:extLst>
      <p:ext uri="{BB962C8B-B14F-4D97-AF65-F5344CB8AC3E}">
        <p14:creationId xmlns:p14="http://schemas.microsoft.com/office/powerpoint/2010/main" val="445455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2C6BED7-10DA-BF67-55A9-299C16430490}"/>
              </a:ext>
            </a:extLst>
          </p:cNvPr>
          <p:cNvSpPr>
            <a:spLocks noGrp="1"/>
          </p:cNvSpPr>
          <p:nvPr>
            <p:ph type="title"/>
          </p:nvPr>
        </p:nvSpPr>
        <p:spPr/>
        <p:txBody>
          <a:bodyPr/>
          <a:lstStyle/>
          <a:p>
            <a:r>
              <a:rPr lang="et-EE" dirty="0"/>
              <a:t>Halduslepingute sõlmimise alus</a:t>
            </a:r>
            <a:endParaRPr lang="en-US" dirty="0"/>
          </a:p>
        </p:txBody>
      </p:sp>
      <p:sp>
        <p:nvSpPr>
          <p:cNvPr id="3" name="Sisu kohatäide 2">
            <a:extLst>
              <a:ext uri="{FF2B5EF4-FFF2-40B4-BE49-F238E27FC236}">
                <a16:creationId xmlns:a16="http://schemas.microsoft.com/office/drawing/2014/main" id="{B62C77BC-FE43-90E1-A6B2-D1B50D582F53}"/>
              </a:ext>
            </a:extLst>
          </p:cNvPr>
          <p:cNvSpPr>
            <a:spLocks noGrp="1"/>
          </p:cNvSpPr>
          <p:nvPr>
            <p:ph idx="1"/>
          </p:nvPr>
        </p:nvSpPr>
        <p:spPr/>
        <p:txBody>
          <a:bodyPr>
            <a:normAutofit/>
          </a:bodyPr>
          <a:lstStyle/>
          <a:p>
            <a:r>
              <a:rPr lang="et-EE" dirty="0"/>
              <a:t>HKTS § 3 lg 2 - kohalik omavalitsus võib talle seadusega või selle alusel pandud haldusülesannet volitada juriidilist või füüsilist isikut täitma seaduse alusel antud haldusaktiga või seaduse alusel halduskoostöö seaduses sätestatud tingimustel ja korras sõlmitud halduslepinguga</a:t>
            </a:r>
          </a:p>
          <a:p>
            <a:r>
              <a:rPr lang="et-EE" dirty="0"/>
              <a:t>HKTS § 5 lg 1 – haldusülesannet võib volitada täitma kui:</a:t>
            </a:r>
          </a:p>
          <a:p>
            <a:pPr marL="0" indent="0">
              <a:buNone/>
            </a:pPr>
            <a:r>
              <a:rPr lang="et-EE" dirty="0"/>
              <a:t>	1) haldusülesande täitmine on majanduslikult põhjendatud, arvestades muu 	hulgas ülesande riigi või kohaliku omavalitsuse poolt täitmiseks volitamiseks, 	võimalikuks rahastamiseks ning haldusjärelevalveks tehtavaid kulutusi;</a:t>
            </a:r>
            <a:endParaRPr lang="en-US" dirty="0"/>
          </a:p>
          <a:p>
            <a:pPr marL="0" indent="0">
              <a:buNone/>
            </a:pPr>
            <a:r>
              <a:rPr lang="et-EE" dirty="0"/>
              <a:t>	2) haldusülesande täitmiseks volitamine ei halvenda selle täitmise kvaliteeti;</a:t>
            </a:r>
            <a:endParaRPr lang="en-US" dirty="0"/>
          </a:p>
          <a:p>
            <a:pPr marL="0" indent="0">
              <a:buNone/>
            </a:pPr>
            <a:r>
              <a:rPr lang="et-EE" dirty="0"/>
              <a:t>	3) haldusülesande täitmiseks volitamine ei kahjusta avalikke huve ega nende 	isikute õigusi, kelle suhtes haldusülesannet täidetakse.</a:t>
            </a:r>
            <a:endParaRPr lang="en-US" dirty="0"/>
          </a:p>
          <a:p>
            <a:endParaRPr lang="en-US" dirty="0"/>
          </a:p>
          <a:p>
            <a:endParaRPr lang="en-US" dirty="0"/>
          </a:p>
        </p:txBody>
      </p:sp>
    </p:spTree>
    <p:extLst>
      <p:ext uri="{BB962C8B-B14F-4D97-AF65-F5344CB8AC3E}">
        <p14:creationId xmlns:p14="http://schemas.microsoft.com/office/powerpoint/2010/main" val="3845709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30CFCAB-B4A7-33ED-95EE-5BB1370412FF}"/>
              </a:ext>
            </a:extLst>
          </p:cNvPr>
          <p:cNvSpPr>
            <a:spLocks noGrp="1"/>
          </p:cNvSpPr>
          <p:nvPr>
            <p:ph type="title"/>
          </p:nvPr>
        </p:nvSpPr>
        <p:spPr/>
        <p:txBody>
          <a:bodyPr/>
          <a:lstStyle/>
          <a:p>
            <a:endParaRPr lang="en-US"/>
          </a:p>
        </p:txBody>
      </p:sp>
      <p:sp>
        <p:nvSpPr>
          <p:cNvPr id="3" name="Sisu kohatäide 2">
            <a:extLst>
              <a:ext uri="{FF2B5EF4-FFF2-40B4-BE49-F238E27FC236}">
                <a16:creationId xmlns:a16="http://schemas.microsoft.com/office/drawing/2014/main" id="{710A28CB-9BD2-8B64-7E2E-79A3B6D05F3E}"/>
              </a:ext>
            </a:extLst>
          </p:cNvPr>
          <p:cNvSpPr>
            <a:spLocks noGrp="1"/>
          </p:cNvSpPr>
          <p:nvPr>
            <p:ph idx="1"/>
          </p:nvPr>
        </p:nvSpPr>
        <p:spPr/>
        <p:txBody>
          <a:bodyPr/>
          <a:lstStyle/>
          <a:p>
            <a:r>
              <a:rPr lang="et-EE" dirty="0"/>
              <a:t>HKTS § 5 lg 2 - Tingimuste täitmise tagamiseks korraldab enne haldusülesande täitmiseks volitamise otsustamist haldusülesande täitmist volitama õigustatud ametiisik või organ analüüsi koostamise, mis sisaldab kõiki tingimuste loetelus välja toodud aspekte.</a:t>
            </a:r>
          </a:p>
          <a:p>
            <a:r>
              <a:rPr lang="et-EE" dirty="0"/>
              <a:t>HKTS § 5 lg 3 - Analüüs vormistatakse kirjalikult ja selle järeldused lisatakse haldusülesande täitmiseks volitamise otsusele.</a:t>
            </a:r>
            <a:endParaRPr lang="en-US" dirty="0"/>
          </a:p>
          <a:p>
            <a:endParaRPr lang="en-US" dirty="0"/>
          </a:p>
        </p:txBody>
      </p:sp>
    </p:spTree>
    <p:extLst>
      <p:ext uri="{BB962C8B-B14F-4D97-AF65-F5344CB8AC3E}">
        <p14:creationId xmlns:p14="http://schemas.microsoft.com/office/powerpoint/2010/main" val="147460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5AEBB2B-A0A5-9AA2-FC20-CF4266B40E91}"/>
              </a:ext>
            </a:extLst>
          </p:cNvPr>
          <p:cNvSpPr>
            <a:spLocks noGrp="1"/>
          </p:cNvSpPr>
          <p:nvPr>
            <p:ph type="title"/>
          </p:nvPr>
        </p:nvSpPr>
        <p:spPr/>
        <p:txBody>
          <a:bodyPr/>
          <a:lstStyle/>
          <a:p>
            <a:r>
              <a:rPr lang="et-EE" dirty="0"/>
              <a:t>Sisetehing</a:t>
            </a:r>
            <a:endParaRPr lang="en-US" dirty="0"/>
          </a:p>
        </p:txBody>
      </p:sp>
      <p:sp>
        <p:nvSpPr>
          <p:cNvPr id="3" name="Sisu kohatäide 2">
            <a:extLst>
              <a:ext uri="{FF2B5EF4-FFF2-40B4-BE49-F238E27FC236}">
                <a16:creationId xmlns:a16="http://schemas.microsoft.com/office/drawing/2014/main" id="{609C9C1B-2F1F-5E83-7A7A-123B333DD592}"/>
              </a:ext>
            </a:extLst>
          </p:cNvPr>
          <p:cNvSpPr>
            <a:spLocks noGrp="1"/>
          </p:cNvSpPr>
          <p:nvPr>
            <p:ph idx="1"/>
          </p:nvPr>
        </p:nvSpPr>
        <p:spPr/>
        <p:txBody>
          <a:bodyPr/>
          <a:lstStyle/>
          <a:p>
            <a:r>
              <a:rPr lang="en-US" dirty="0"/>
              <a:t>RHS § 12 lg 1 </a:t>
            </a:r>
            <a:r>
              <a:rPr lang="en-US" dirty="0" err="1"/>
              <a:t>võimaldab</a:t>
            </a:r>
            <a:r>
              <a:rPr lang="en-US" dirty="0"/>
              <a:t> </a:t>
            </a:r>
            <a:r>
              <a:rPr lang="en-US" dirty="0" err="1"/>
              <a:t>hankelepingut</a:t>
            </a:r>
            <a:r>
              <a:rPr lang="en-US" dirty="0"/>
              <a:t> </a:t>
            </a:r>
            <a:r>
              <a:rPr lang="en-US" dirty="0" err="1"/>
              <a:t>sõlmida</a:t>
            </a:r>
            <a:r>
              <a:rPr lang="en-US" dirty="0"/>
              <a:t> </a:t>
            </a:r>
            <a:r>
              <a:rPr lang="en-US" dirty="0" err="1"/>
              <a:t>ilma</a:t>
            </a:r>
            <a:r>
              <a:rPr lang="en-US" dirty="0"/>
              <a:t> </a:t>
            </a:r>
            <a:r>
              <a:rPr lang="en-US" dirty="0" err="1"/>
              <a:t>riigihanke</a:t>
            </a:r>
            <a:r>
              <a:rPr lang="en-US" dirty="0"/>
              <a:t> </a:t>
            </a:r>
            <a:r>
              <a:rPr lang="en-US" dirty="0" err="1"/>
              <a:t>menetluseta</a:t>
            </a:r>
            <a:r>
              <a:rPr lang="en-US" dirty="0"/>
              <a:t>, </a:t>
            </a:r>
            <a:r>
              <a:rPr lang="en-US" dirty="0" err="1"/>
              <a:t>kui</a:t>
            </a:r>
            <a:r>
              <a:rPr lang="en-US" dirty="0"/>
              <a:t> </a:t>
            </a:r>
            <a:r>
              <a:rPr lang="en-US" dirty="0" err="1"/>
              <a:t>täidetud</a:t>
            </a:r>
            <a:r>
              <a:rPr lang="en-US" dirty="0"/>
              <a:t> on </a:t>
            </a:r>
            <a:r>
              <a:rPr lang="en-US" dirty="0" err="1"/>
              <a:t>nn</a:t>
            </a:r>
            <a:r>
              <a:rPr lang="en-US" dirty="0"/>
              <a:t> </a:t>
            </a:r>
            <a:r>
              <a:rPr lang="en-US" dirty="0" err="1"/>
              <a:t>kontrolli</a:t>
            </a:r>
            <a:r>
              <a:rPr lang="en-US" dirty="0"/>
              <a:t> ja </a:t>
            </a:r>
            <a:r>
              <a:rPr lang="en-US" dirty="0" err="1"/>
              <a:t>tegevuse</a:t>
            </a:r>
            <a:r>
              <a:rPr lang="en-US" dirty="0"/>
              <a:t> </a:t>
            </a:r>
            <a:r>
              <a:rPr lang="en-US" dirty="0" err="1"/>
              <a:t>tingimused</a:t>
            </a:r>
            <a:r>
              <a:rPr lang="en-US" dirty="0"/>
              <a:t>.</a:t>
            </a:r>
            <a:endParaRPr lang="et-EE" dirty="0"/>
          </a:p>
          <a:p>
            <a:r>
              <a:rPr lang="en-US" dirty="0" err="1"/>
              <a:t>Kontrolli</a:t>
            </a:r>
            <a:r>
              <a:rPr lang="en-US" dirty="0"/>
              <a:t> </a:t>
            </a:r>
            <a:r>
              <a:rPr lang="en-US" dirty="0" err="1"/>
              <a:t>kriteerium</a:t>
            </a:r>
            <a:r>
              <a:rPr lang="en-US" dirty="0"/>
              <a:t> – </a:t>
            </a:r>
            <a:r>
              <a:rPr lang="en-US" dirty="0" err="1"/>
              <a:t>omavalitsus</a:t>
            </a:r>
            <a:r>
              <a:rPr lang="en-US" dirty="0"/>
              <a:t> </a:t>
            </a:r>
            <a:r>
              <a:rPr lang="en-US" dirty="0" err="1"/>
              <a:t>peab</a:t>
            </a:r>
            <a:r>
              <a:rPr lang="en-US" dirty="0"/>
              <a:t> MTÜ </a:t>
            </a:r>
            <a:r>
              <a:rPr lang="en-US" dirty="0" err="1"/>
              <a:t>üle</a:t>
            </a:r>
            <a:r>
              <a:rPr lang="en-US" dirty="0"/>
              <a:t> </a:t>
            </a:r>
            <a:r>
              <a:rPr lang="en-US" dirty="0" err="1"/>
              <a:t>teostama</a:t>
            </a:r>
            <a:r>
              <a:rPr lang="en-US" dirty="0"/>
              <a:t> </a:t>
            </a:r>
            <a:r>
              <a:rPr lang="en-US" dirty="0" err="1"/>
              <a:t>kontrolli</a:t>
            </a:r>
            <a:r>
              <a:rPr lang="en-US" dirty="0"/>
              <a:t>, mis on </a:t>
            </a:r>
            <a:r>
              <a:rPr lang="en-US" dirty="0" err="1"/>
              <a:t>sarnane</a:t>
            </a:r>
            <a:r>
              <a:rPr lang="en-US" dirty="0"/>
              <a:t> </a:t>
            </a:r>
            <a:r>
              <a:rPr lang="en-US" dirty="0" err="1"/>
              <a:t>tema</a:t>
            </a:r>
            <a:r>
              <a:rPr lang="en-US" dirty="0"/>
              <a:t> </a:t>
            </a:r>
            <a:r>
              <a:rPr lang="en-US" dirty="0" err="1"/>
              <a:t>enda</a:t>
            </a:r>
            <a:r>
              <a:rPr lang="en-US" dirty="0"/>
              <a:t> </a:t>
            </a:r>
            <a:r>
              <a:rPr lang="en-US" dirty="0" err="1"/>
              <a:t>struktuuriüksuste</a:t>
            </a:r>
            <a:r>
              <a:rPr lang="en-US" dirty="0"/>
              <a:t> </a:t>
            </a:r>
            <a:r>
              <a:rPr lang="en-US" dirty="0" err="1"/>
              <a:t>üle</a:t>
            </a:r>
            <a:r>
              <a:rPr lang="en-US" dirty="0"/>
              <a:t> </a:t>
            </a:r>
            <a:r>
              <a:rPr lang="en-US" dirty="0" err="1"/>
              <a:t>tehtava</a:t>
            </a:r>
            <a:r>
              <a:rPr lang="en-US" dirty="0"/>
              <a:t> </a:t>
            </a:r>
            <a:r>
              <a:rPr lang="en-US" dirty="0" err="1"/>
              <a:t>kontrolliga</a:t>
            </a:r>
            <a:r>
              <a:rPr lang="en-US" dirty="0"/>
              <a:t>. See </a:t>
            </a:r>
            <a:r>
              <a:rPr lang="en-US" dirty="0" err="1"/>
              <a:t>tähendab</a:t>
            </a:r>
            <a:r>
              <a:rPr lang="en-US" dirty="0"/>
              <a:t>, et vald </a:t>
            </a:r>
            <a:r>
              <a:rPr lang="en-US" dirty="0" err="1"/>
              <a:t>peab</a:t>
            </a:r>
            <a:r>
              <a:rPr lang="en-US" dirty="0"/>
              <a:t> </a:t>
            </a:r>
            <a:r>
              <a:rPr lang="en-US" dirty="0" err="1"/>
              <a:t>reaalselt</a:t>
            </a:r>
            <a:r>
              <a:rPr lang="en-US" dirty="0"/>
              <a:t> </a:t>
            </a:r>
            <a:r>
              <a:rPr lang="en-US" dirty="0" err="1"/>
              <a:t>mõjutama</a:t>
            </a:r>
            <a:r>
              <a:rPr lang="en-US" dirty="0"/>
              <a:t> MTÜ </a:t>
            </a:r>
            <a:r>
              <a:rPr lang="en-US" dirty="0" err="1"/>
              <a:t>strateegilisi</a:t>
            </a:r>
            <a:r>
              <a:rPr lang="en-US" dirty="0"/>
              <a:t> </a:t>
            </a:r>
            <a:r>
              <a:rPr lang="en-US" dirty="0" err="1"/>
              <a:t>otsuseid</a:t>
            </a:r>
            <a:r>
              <a:rPr lang="en-US" dirty="0"/>
              <a:t> ja </a:t>
            </a:r>
            <a:r>
              <a:rPr lang="en-US" dirty="0" err="1"/>
              <a:t>olulist</a:t>
            </a:r>
            <a:r>
              <a:rPr lang="en-US" dirty="0"/>
              <a:t> </a:t>
            </a:r>
            <a:r>
              <a:rPr lang="en-US" dirty="0" err="1"/>
              <a:t>tegevust</a:t>
            </a:r>
            <a:r>
              <a:rPr lang="en-US" dirty="0"/>
              <a:t> (</a:t>
            </a:r>
            <a:r>
              <a:rPr lang="en-US" dirty="0" err="1"/>
              <a:t>nt</a:t>
            </a:r>
            <a:r>
              <a:rPr lang="en-US" dirty="0"/>
              <a:t> </a:t>
            </a:r>
            <a:r>
              <a:rPr lang="en-US" dirty="0" err="1"/>
              <a:t>läbi</a:t>
            </a:r>
            <a:r>
              <a:rPr lang="en-US" dirty="0"/>
              <a:t> </a:t>
            </a:r>
            <a:r>
              <a:rPr lang="en-US" dirty="0" err="1"/>
              <a:t>liikmelisuse</a:t>
            </a:r>
            <a:r>
              <a:rPr lang="en-US" dirty="0"/>
              <a:t>, </a:t>
            </a:r>
            <a:r>
              <a:rPr lang="en-US" dirty="0" err="1"/>
              <a:t>põhikirja</a:t>
            </a:r>
            <a:r>
              <a:rPr lang="en-US" dirty="0"/>
              <a:t>, </a:t>
            </a:r>
            <a:r>
              <a:rPr lang="en-US" dirty="0" err="1"/>
              <a:t>otsustusõiguse</a:t>
            </a:r>
            <a:r>
              <a:rPr lang="en-US" dirty="0"/>
              <a:t> </a:t>
            </a:r>
            <a:r>
              <a:rPr lang="en-US" dirty="0" err="1"/>
              <a:t>juhatuses</a:t>
            </a:r>
            <a:r>
              <a:rPr lang="en-US" dirty="0"/>
              <a:t> </a:t>
            </a:r>
            <a:r>
              <a:rPr lang="en-US" dirty="0" err="1"/>
              <a:t>jne</a:t>
            </a:r>
            <a:r>
              <a:rPr lang="en-US" dirty="0"/>
              <a:t>).</a:t>
            </a:r>
          </a:p>
          <a:p>
            <a:r>
              <a:rPr lang="en-US" dirty="0" err="1"/>
              <a:t>Tegevuse</a:t>
            </a:r>
            <a:r>
              <a:rPr lang="en-US" dirty="0"/>
              <a:t> </a:t>
            </a:r>
            <a:r>
              <a:rPr lang="en-US" dirty="0" err="1"/>
              <a:t>kriteerium</a:t>
            </a:r>
            <a:r>
              <a:rPr lang="en-US" dirty="0"/>
              <a:t> – MTÜ </a:t>
            </a:r>
            <a:r>
              <a:rPr lang="en-US" dirty="0" err="1"/>
              <a:t>peab</a:t>
            </a:r>
            <a:r>
              <a:rPr lang="en-US" dirty="0"/>
              <a:t> </a:t>
            </a:r>
            <a:r>
              <a:rPr lang="en-US" dirty="0" err="1"/>
              <a:t>valdavalt</a:t>
            </a:r>
            <a:r>
              <a:rPr lang="en-US" dirty="0"/>
              <a:t> (</a:t>
            </a:r>
            <a:r>
              <a:rPr lang="en-US" dirty="0" err="1"/>
              <a:t>enam</a:t>
            </a:r>
            <a:r>
              <a:rPr lang="en-US" dirty="0"/>
              <a:t> </a:t>
            </a:r>
            <a:r>
              <a:rPr lang="en-US" dirty="0" err="1"/>
              <a:t>kui</a:t>
            </a:r>
            <a:r>
              <a:rPr lang="en-US" dirty="0"/>
              <a:t> 80%) </a:t>
            </a:r>
            <a:r>
              <a:rPr lang="en-US" dirty="0" err="1"/>
              <a:t>täitma</a:t>
            </a:r>
            <a:r>
              <a:rPr lang="en-US" dirty="0"/>
              <a:t> </a:t>
            </a:r>
            <a:r>
              <a:rPr lang="en-US" dirty="0" err="1"/>
              <a:t>oma</a:t>
            </a:r>
            <a:r>
              <a:rPr lang="en-US" dirty="0"/>
              <a:t> </a:t>
            </a:r>
            <a:r>
              <a:rPr lang="en-US" dirty="0" err="1"/>
              <a:t>tegevust</a:t>
            </a:r>
            <a:r>
              <a:rPr lang="en-US" dirty="0"/>
              <a:t> </a:t>
            </a:r>
            <a:r>
              <a:rPr lang="en-US" dirty="0" err="1"/>
              <a:t>valla</a:t>
            </a:r>
            <a:r>
              <a:rPr lang="en-US" dirty="0"/>
              <a:t> (ja </a:t>
            </a:r>
            <a:r>
              <a:rPr lang="en-US" dirty="0" err="1"/>
              <a:t>teiste</a:t>
            </a:r>
            <a:r>
              <a:rPr lang="en-US" dirty="0"/>
              <a:t> </a:t>
            </a:r>
            <a:r>
              <a:rPr lang="en-US" dirty="0" err="1"/>
              <a:t>liikmeks</a:t>
            </a:r>
            <a:r>
              <a:rPr lang="en-US" dirty="0"/>
              <a:t> </a:t>
            </a:r>
            <a:r>
              <a:rPr lang="en-US" dirty="0" err="1"/>
              <a:t>olevate</a:t>
            </a:r>
            <a:r>
              <a:rPr lang="en-US" dirty="0"/>
              <a:t> </a:t>
            </a:r>
            <a:r>
              <a:rPr lang="en-US" dirty="0" err="1"/>
              <a:t>omavalitsuste</a:t>
            </a:r>
            <a:r>
              <a:rPr lang="en-US" dirty="0"/>
              <a:t>) </a:t>
            </a:r>
            <a:r>
              <a:rPr lang="en-US" dirty="0" err="1"/>
              <a:t>kasuks</a:t>
            </a:r>
            <a:r>
              <a:rPr lang="en-US" dirty="0"/>
              <a:t>, </a:t>
            </a:r>
            <a:r>
              <a:rPr lang="en-US" dirty="0" err="1"/>
              <a:t>mitte</a:t>
            </a:r>
            <a:r>
              <a:rPr lang="en-US" dirty="0"/>
              <a:t> </a:t>
            </a:r>
            <a:r>
              <a:rPr lang="en-US" dirty="0" err="1"/>
              <a:t>turul</a:t>
            </a:r>
            <a:r>
              <a:rPr lang="en-US" dirty="0"/>
              <a:t> </a:t>
            </a:r>
            <a:r>
              <a:rPr lang="en-US" dirty="0" err="1"/>
              <a:t>kolmandatele</a:t>
            </a:r>
            <a:r>
              <a:rPr lang="en-US" dirty="0"/>
              <a:t> </a:t>
            </a:r>
            <a:r>
              <a:rPr lang="en-US" dirty="0" err="1"/>
              <a:t>isikutele</a:t>
            </a:r>
            <a:r>
              <a:rPr lang="en-US" dirty="0"/>
              <a:t>.</a:t>
            </a:r>
            <a:endParaRPr lang="et-EE" dirty="0"/>
          </a:p>
          <a:p>
            <a:r>
              <a:rPr lang="en-US" dirty="0" err="1"/>
              <a:t>Sisetehing</a:t>
            </a:r>
            <a:r>
              <a:rPr lang="en-US" dirty="0"/>
              <a:t> </a:t>
            </a:r>
            <a:r>
              <a:rPr lang="en-US" dirty="0" err="1"/>
              <a:t>ei</a:t>
            </a:r>
            <a:r>
              <a:rPr lang="en-US" dirty="0"/>
              <a:t> </a:t>
            </a:r>
            <a:r>
              <a:rPr lang="en-US" dirty="0" err="1"/>
              <a:t>vabasta</a:t>
            </a:r>
            <a:r>
              <a:rPr lang="en-US" dirty="0"/>
              <a:t> </a:t>
            </a:r>
            <a:r>
              <a:rPr lang="en-US" dirty="0" err="1"/>
              <a:t>siiski</a:t>
            </a:r>
            <a:r>
              <a:rPr lang="en-US" dirty="0"/>
              <a:t> </a:t>
            </a:r>
            <a:r>
              <a:rPr lang="en-US" dirty="0" err="1"/>
              <a:t>avaliku</a:t>
            </a:r>
            <a:r>
              <a:rPr lang="en-US" dirty="0"/>
              <a:t> </a:t>
            </a:r>
            <a:r>
              <a:rPr lang="en-US" dirty="0" err="1"/>
              <a:t>võimu</a:t>
            </a:r>
            <a:r>
              <a:rPr lang="en-US" dirty="0"/>
              <a:t> </a:t>
            </a:r>
            <a:r>
              <a:rPr lang="en-US" dirty="0" err="1"/>
              <a:t>ülesannete</a:t>
            </a:r>
            <a:r>
              <a:rPr lang="en-US" dirty="0"/>
              <a:t> </a:t>
            </a:r>
            <a:r>
              <a:rPr lang="en-US" dirty="0" err="1"/>
              <a:t>üleandmisel</a:t>
            </a:r>
            <a:r>
              <a:rPr lang="en-US" dirty="0"/>
              <a:t> </a:t>
            </a:r>
            <a:r>
              <a:rPr lang="en-US" dirty="0" err="1"/>
              <a:t>halduskoostöö</a:t>
            </a:r>
            <a:r>
              <a:rPr lang="en-US" dirty="0"/>
              <a:t> </a:t>
            </a:r>
            <a:r>
              <a:rPr lang="en-US" dirty="0" err="1"/>
              <a:t>seaduse</a:t>
            </a:r>
            <a:r>
              <a:rPr lang="en-US" dirty="0"/>
              <a:t> </a:t>
            </a:r>
            <a:r>
              <a:rPr lang="en-US" dirty="0" err="1"/>
              <a:t>nõuete</a:t>
            </a:r>
            <a:r>
              <a:rPr lang="en-US" dirty="0"/>
              <a:t> </a:t>
            </a:r>
            <a:r>
              <a:rPr lang="en-US" dirty="0" err="1"/>
              <a:t>täitmisest</a:t>
            </a:r>
            <a:r>
              <a:rPr lang="en-US" dirty="0"/>
              <a:t>. </a:t>
            </a:r>
          </a:p>
        </p:txBody>
      </p:sp>
    </p:spTree>
    <p:extLst>
      <p:ext uri="{BB962C8B-B14F-4D97-AF65-F5344CB8AC3E}">
        <p14:creationId xmlns:p14="http://schemas.microsoft.com/office/powerpoint/2010/main" val="3102976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BE290984-CD28-C07E-4391-CF49E8535BFC}"/>
              </a:ext>
            </a:extLst>
          </p:cNvPr>
          <p:cNvSpPr>
            <a:spLocks noGrp="1"/>
          </p:cNvSpPr>
          <p:nvPr>
            <p:ph type="title"/>
          </p:nvPr>
        </p:nvSpPr>
        <p:spPr/>
        <p:txBody>
          <a:bodyPr/>
          <a:lstStyle/>
          <a:p>
            <a:r>
              <a:rPr lang="et-EE" dirty="0"/>
              <a:t>MTÜ Lääne-Viru Jäätmekeskus (LVJK)</a:t>
            </a:r>
            <a:endParaRPr lang="en-US" dirty="0"/>
          </a:p>
        </p:txBody>
      </p:sp>
      <p:sp>
        <p:nvSpPr>
          <p:cNvPr id="3" name="Sisu kohatäide 2">
            <a:extLst>
              <a:ext uri="{FF2B5EF4-FFF2-40B4-BE49-F238E27FC236}">
                <a16:creationId xmlns:a16="http://schemas.microsoft.com/office/drawing/2014/main" id="{61E9EE90-4D57-526B-003E-FDE30264B07D}"/>
              </a:ext>
            </a:extLst>
          </p:cNvPr>
          <p:cNvSpPr>
            <a:spLocks noGrp="1"/>
          </p:cNvSpPr>
          <p:nvPr>
            <p:ph idx="1"/>
          </p:nvPr>
        </p:nvSpPr>
        <p:spPr/>
        <p:txBody>
          <a:bodyPr/>
          <a:lstStyle/>
          <a:p>
            <a:r>
              <a:rPr lang="et-EE" sz="2400" dirty="0"/>
              <a:t>Lääne-Virumaa omavalitsuste poolt 2007. aastal loodud asutus.</a:t>
            </a:r>
          </a:p>
          <a:p>
            <a:r>
              <a:rPr lang="et-EE" sz="2400" dirty="0"/>
              <a:t>Põhitegevuseks on jäätmekäitluse korraldamine ja arendamine ning säästva arengu põhimõtete elluviimine Lääne-Virumaal.</a:t>
            </a:r>
          </a:p>
          <a:p>
            <a:r>
              <a:rPr lang="et-EE" sz="2400" dirty="0" err="1"/>
              <a:t>VIROLi</a:t>
            </a:r>
            <a:r>
              <a:rPr lang="et-EE" sz="2400" dirty="0"/>
              <a:t> jäätmemajanduse tegevuskava kohaselt on LVJK maakonnas jäätmevaldkonnaga seotud tegevustes ühenduslüliks.</a:t>
            </a:r>
          </a:p>
          <a:p>
            <a:endParaRPr lang="en-US" dirty="0"/>
          </a:p>
        </p:txBody>
      </p:sp>
    </p:spTree>
    <p:extLst>
      <p:ext uri="{BB962C8B-B14F-4D97-AF65-F5344CB8AC3E}">
        <p14:creationId xmlns:p14="http://schemas.microsoft.com/office/powerpoint/2010/main" val="318462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F32E741-B053-756F-B733-16E907A0424E}"/>
              </a:ext>
            </a:extLst>
          </p:cNvPr>
          <p:cNvSpPr>
            <a:spLocks noGrp="1"/>
          </p:cNvSpPr>
          <p:nvPr>
            <p:ph type="title"/>
          </p:nvPr>
        </p:nvSpPr>
        <p:spPr/>
        <p:txBody>
          <a:bodyPr/>
          <a:lstStyle/>
          <a:p>
            <a:r>
              <a:rPr lang="et-EE" dirty="0"/>
              <a:t>Haldusülesannete üle andmise eesmärk</a:t>
            </a:r>
            <a:endParaRPr lang="en-US" dirty="0"/>
          </a:p>
        </p:txBody>
      </p:sp>
      <p:sp>
        <p:nvSpPr>
          <p:cNvPr id="3" name="Sisu kohatäide 2">
            <a:extLst>
              <a:ext uri="{FF2B5EF4-FFF2-40B4-BE49-F238E27FC236}">
                <a16:creationId xmlns:a16="http://schemas.microsoft.com/office/drawing/2014/main" id="{A4671374-0F18-5575-0A0F-114A84DCAAD9}"/>
              </a:ext>
            </a:extLst>
          </p:cNvPr>
          <p:cNvSpPr>
            <a:spLocks noGrp="1"/>
          </p:cNvSpPr>
          <p:nvPr>
            <p:ph idx="1"/>
          </p:nvPr>
        </p:nvSpPr>
        <p:spPr/>
        <p:txBody>
          <a:bodyPr/>
          <a:lstStyle/>
          <a:p>
            <a:r>
              <a:rPr lang="et-EE" sz="2400" dirty="0"/>
              <a:t>Ühtlustada jäätmejaamade haldamine.</a:t>
            </a:r>
          </a:p>
          <a:p>
            <a:r>
              <a:rPr lang="et-EE" sz="2400" dirty="0"/>
              <a:t>Korraldatud jäätmeveo puhul ettevalmistus nn jäätmereformiks.</a:t>
            </a:r>
          </a:p>
          <a:p>
            <a:r>
              <a:rPr lang="et-EE" sz="2400" dirty="0"/>
              <a:t>Täita </a:t>
            </a:r>
            <a:r>
              <a:rPr lang="et-EE" sz="2400" dirty="0" err="1"/>
              <a:t>VIROLi</a:t>
            </a:r>
            <a:r>
              <a:rPr lang="et-EE" sz="2400" dirty="0"/>
              <a:t> poolt jäätmemajanduse tegevuskava eesmärke.</a:t>
            </a:r>
          </a:p>
          <a:p>
            <a:r>
              <a:rPr lang="et-EE" sz="2400" dirty="0"/>
              <a:t>Tõsta jäätmejaamade teenuse kvaliteeti.</a:t>
            </a:r>
          </a:p>
          <a:p>
            <a:endParaRPr lang="en-US" dirty="0"/>
          </a:p>
        </p:txBody>
      </p:sp>
    </p:spTree>
    <p:extLst>
      <p:ext uri="{BB962C8B-B14F-4D97-AF65-F5344CB8AC3E}">
        <p14:creationId xmlns:p14="http://schemas.microsoft.com/office/powerpoint/2010/main" val="4181125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B2CF898-999E-958E-5E37-8B0B652A3E0C}"/>
              </a:ext>
            </a:extLst>
          </p:cNvPr>
          <p:cNvSpPr>
            <a:spLocks noGrp="1"/>
          </p:cNvSpPr>
          <p:nvPr>
            <p:ph type="title"/>
          </p:nvPr>
        </p:nvSpPr>
        <p:spPr/>
        <p:txBody>
          <a:bodyPr/>
          <a:lstStyle/>
          <a:p>
            <a:r>
              <a:rPr lang="et-EE" dirty="0"/>
              <a:t>Mis muutub?</a:t>
            </a:r>
            <a:endParaRPr lang="en-US" dirty="0"/>
          </a:p>
        </p:txBody>
      </p:sp>
      <p:sp>
        <p:nvSpPr>
          <p:cNvPr id="3" name="Teksti kohatäide 2">
            <a:extLst>
              <a:ext uri="{FF2B5EF4-FFF2-40B4-BE49-F238E27FC236}">
                <a16:creationId xmlns:a16="http://schemas.microsoft.com/office/drawing/2014/main" id="{DF2D452A-AEE8-1BC1-A5AD-5F0F9761B979}"/>
              </a:ext>
            </a:extLst>
          </p:cNvPr>
          <p:cNvSpPr>
            <a:spLocks noGrp="1"/>
          </p:cNvSpPr>
          <p:nvPr>
            <p:ph type="body" idx="1"/>
          </p:nvPr>
        </p:nvSpPr>
        <p:spPr/>
        <p:txBody>
          <a:bodyPr/>
          <a:lstStyle/>
          <a:p>
            <a:r>
              <a:rPr lang="et-EE" dirty="0"/>
              <a:t>Korraldatud jäätmevedu praegu</a:t>
            </a:r>
            <a:endParaRPr lang="en-US" dirty="0"/>
          </a:p>
        </p:txBody>
      </p:sp>
      <p:sp>
        <p:nvSpPr>
          <p:cNvPr id="4" name="Sisu kohatäide 3">
            <a:extLst>
              <a:ext uri="{FF2B5EF4-FFF2-40B4-BE49-F238E27FC236}">
                <a16:creationId xmlns:a16="http://schemas.microsoft.com/office/drawing/2014/main" id="{9288CDE9-5517-E952-CFA0-188FADB3A731}"/>
              </a:ext>
            </a:extLst>
          </p:cNvPr>
          <p:cNvSpPr>
            <a:spLocks noGrp="1"/>
          </p:cNvSpPr>
          <p:nvPr>
            <p:ph sz="half" idx="2"/>
          </p:nvPr>
        </p:nvSpPr>
        <p:spPr/>
        <p:txBody>
          <a:bodyPr>
            <a:normAutofit/>
          </a:bodyPr>
          <a:lstStyle/>
          <a:p>
            <a:r>
              <a:rPr lang="et-EE" dirty="0"/>
              <a:t>KOV korraldab kontsessiooni andmiseks hanke</a:t>
            </a:r>
          </a:p>
          <a:p>
            <a:r>
              <a:rPr lang="et-EE" dirty="0"/>
              <a:t>Klienditeenindus, arveldamine on jäätmevedaja kohustus</a:t>
            </a:r>
          </a:p>
          <a:p>
            <a:r>
              <a:rPr lang="et-EE" dirty="0"/>
              <a:t>Jäätmevaldajate üle arvestuse pidamine on KOV kohustus</a:t>
            </a:r>
          </a:p>
          <a:p>
            <a:r>
              <a:rPr lang="et-EE" dirty="0"/>
              <a:t>KOV teostab järelevalvet</a:t>
            </a:r>
          </a:p>
          <a:p>
            <a:r>
              <a:rPr lang="et-EE" dirty="0"/>
              <a:t>Hinnakiri kujuneb hanke tulemusel</a:t>
            </a:r>
          </a:p>
          <a:p>
            <a:endParaRPr lang="en-US" dirty="0"/>
          </a:p>
        </p:txBody>
      </p:sp>
      <p:sp>
        <p:nvSpPr>
          <p:cNvPr id="5" name="Teksti kohatäide 4">
            <a:extLst>
              <a:ext uri="{FF2B5EF4-FFF2-40B4-BE49-F238E27FC236}">
                <a16:creationId xmlns:a16="http://schemas.microsoft.com/office/drawing/2014/main" id="{C443E52A-AB94-2E4B-DA14-01CE1457EB15}"/>
              </a:ext>
            </a:extLst>
          </p:cNvPr>
          <p:cNvSpPr>
            <a:spLocks noGrp="1"/>
          </p:cNvSpPr>
          <p:nvPr>
            <p:ph type="body" sz="quarter" idx="3"/>
          </p:nvPr>
        </p:nvSpPr>
        <p:spPr/>
        <p:txBody>
          <a:bodyPr/>
          <a:lstStyle/>
          <a:p>
            <a:r>
              <a:rPr lang="et-EE" dirty="0"/>
              <a:t>Korraldatud jäätmevedu pärast</a:t>
            </a:r>
            <a:endParaRPr lang="en-US" dirty="0"/>
          </a:p>
        </p:txBody>
      </p:sp>
      <p:sp>
        <p:nvSpPr>
          <p:cNvPr id="6" name="Sisu kohatäide 5">
            <a:extLst>
              <a:ext uri="{FF2B5EF4-FFF2-40B4-BE49-F238E27FC236}">
                <a16:creationId xmlns:a16="http://schemas.microsoft.com/office/drawing/2014/main" id="{FD2F6DE7-0E5E-92A5-9E47-CA2250146C4F}"/>
              </a:ext>
            </a:extLst>
          </p:cNvPr>
          <p:cNvSpPr>
            <a:spLocks noGrp="1"/>
          </p:cNvSpPr>
          <p:nvPr>
            <p:ph sz="quarter" idx="4"/>
          </p:nvPr>
        </p:nvSpPr>
        <p:spPr/>
        <p:txBody>
          <a:bodyPr>
            <a:normAutofit/>
          </a:bodyPr>
          <a:lstStyle/>
          <a:p>
            <a:r>
              <a:rPr lang="et-EE" dirty="0"/>
              <a:t>KOV korraldab ainult jäätmete veoteenuse jaoks hanke</a:t>
            </a:r>
          </a:p>
          <a:p>
            <a:r>
              <a:rPr lang="et-EE" dirty="0"/>
              <a:t>Klienditeenindus, arveldamine, jäätmevaldajate üle arvestuse pidamine on LVJK kohustus</a:t>
            </a:r>
          </a:p>
          <a:p>
            <a:r>
              <a:rPr lang="et-EE" dirty="0"/>
              <a:t>KOV teostab järelevalvet</a:t>
            </a:r>
          </a:p>
          <a:p>
            <a:r>
              <a:rPr lang="et-EE" dirty="0"/>
              <a:t>Hinnakiri kujuneb veoteenuse hanke veohinnast ja vallavalitsuse kinnitatud hinnakirjast</a:t>
            </a:r>
            <a:endParaRPr lang="en-US" dirty="0"/>
          </a:p>
        </p:txBody>
      </p:sp>
    </p:spTree>
    <p:extLst>
      <p:ext uri="{BB962C8B-B14F-4D97-AF65-F5344CB8AC3E}">
        <p14:creationId xmlns:p14="http://schemas.microsoft.com/office/powerpoint/2010/main" val="3734659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84008D9-CC88-6FC2-E637-A253496A9165}"/>
              </a:ext>
            </a:extLst>
          </p:cNvPr>
          <p:cNvSpPr>
            <a:spLocks noGrp="1"/>
          </p:cNvSpPr>
          <p:nvPr>
            <p:ph type="title"/>
          </p:nvPr>
        </p:nvSpPr>
        <p:spPr/>
        <p:txBody>
          <a:bodyPr/>
          <a:lstStyle/>
          <a:p>
            <a:r>
              <a:rPr lang="et-EE" dirty="0"/>
              <a:t>Mis muutub?</a:t>
            </a:r>
            <a:endParaRPr lang="en-US" dirty="0"/>
          </a:p>
        </p:txBody>
      </p:sp>
      <p:sp>
        <p:nvSpPr>
          <p:cNvPr id="3" name="Teksti kohatäide 2">
            <a:extLst>
              <a:ext uri="{FF2B5EF4-FFF2-40B4-BE49-F238E27FC236}">
                <a16:creationId xmlns:a16="http://schemas.microsoft.com/office/drawing/2014/main" id="{483F81A1-932C-31EA-F223-62EDE5DEFD0E}"/>
              </a:ext>
            </a:extLst>
          </p:cNvPr>
          <p:cNvSpPr>
            <a:spLocks noGrp="1"/>
          </p:cNvSpPr>
          <p:nvPr>
            <p:ph type="body" idx="1"/>
          </p:nvPr>
        </p:nvSpPr>
        <p:spPr/>
        <p:txBody>
          <a:bodyPr/>
          <a:lstStyle/>
          <a:p>
            <a:r>
              <a:rPr lang="et-EE" dirty="0"/>
              <a:t>Jäätmejaamade haldamine praegu</a:t>
            </a:r>
            <a:endParaRPr lang="en-US" dirty="0"/>
          </a:p>
        </p:txBody>
      </p:sp>
      <p:sp>
        <p:nvSpPr>
          <p:cNvPr id="4" name="Sisu kohatäide 3">
            <a:extLst>
              <a:ext uri="{FF2B5EF4-FFF2-40B4-BE49-F238E27FC236}">
                <a16:creationId xmlns:a16="http://schemas.microsoft.com/office/drawing/2014/main" id="{7BF76407-C212-95F1-A7C8-E75F11BC95B1}"/>
              </a:ext>
            </a:extLst>
          </p:cNvPr>
          <p:cNvSpPr>
            <a:spLocks noGrp="1"/>
          </p:cNvSpPr>
          <p:nvPr>
            <p:ph sz="half" idx="2"/>
          </p:nvPr>
        </p:nvSpPr>
        <p:spPr/>
        <p:txBody>
          <a:bodyPr>
            <a:normAutofit fontScale="85000" lnSpcReduction="10000"/>
          </a:bodyPr>
          <a:lstStyle/>
          <a:p>
            <a:r>
              <a:rPr lang="et-EE" dirty="0"/>
              <a:t>Tamsalu jäätmejaam – veoteenuse ja käitlemise hange, haldamine Tapa Vallahoolduse kohustus</a:t>
            </a:r>
          </a:p>
          <a:p>
            <a:r>
              <a:rPr lang="et-EE" dirty="0"/>
              <a:t>Tamsalu kompostimisväljak – haldamise hange (igakuine haldustasu + jäätmete käitlustasu vastavalt kogusele)</a:t>
            </a:r>
          </a:p>
          <a:p>
            <a:r>
              <a:rPr lang="et-EE" dirty="0"/>
              <a:t>Tapa jäätmejaam – haldamise hange (igakuine haldustasu + jäätmete käitlustasu vastavalt kogustele)</a:t>
            </a:r>
          </a:p>
          <a:p>
            <a:r>
              <a:rPr lang="et-EE" dirty="0"/>
              <a:t>Hinnad kujunevad hangete tulemusel</a:t>
            </a:r>
          </a:p>
          <a:p>
            <a:r>
              <a:rPr lang="et-EE" dirty="0"/>
              <a:t>Tamsalu jäätmejaama püsikulud kaetakse valla eelarvest, teistel sisalduvad haldustasus</a:t>
            </a:r>
            <a:endParaRPr lang="en-US" dirty="0"/>
          </a:p>
        </p:txBody>
      </p:sp>
      <p:sp>
        <p:nvSpPr>
          <p:cNvPr id="5" name="Teksti kohatäide 4">
            <a:extLst>
              <a:ext uri="{FF2B5EF4-FFF2-40B4-BE49-F238E27FC236}">
                <a16:creationId xmlns:a16="http://schemas.microsoft.com/office/drawing/2014/main" id="{55D09FD6-0DB8-317D-E3E8-779CA2FA945F}"/>
              </a:ext>
            </a:extLst>
          </p:cNvPr>
          <p:cNvSpPr>
            <a:spLocks noGrp="1"/>
          </p:cNvSpPr>
          <p:nvPr>
            <p:ph type="body" sz="quarter" idx="3"/>
          </p:nvPr>
        </p:nvSpPr>
        <p:spPr/>
        <p:txBody>
          <a:bodyPr/>
          <a:lstStyle/>
          <a:p>
            <a:r>
              <a:rPr lang="et-EE" dirty="0"/>
              <a:t>Jäätmejaamade haldamine pärast</a:t>
            </a:r>
            <a:endParaRPr lang="en-US" dirty="0"/>
          </a:p>
        </p:txBody>
      </p:sp>
      <p:sp>
        <p:nvSpPr>
          <p:cNvPr id="6" name="Sisu kohatäide 5">
            <a:extLst>
              <a:ext uri="{FF2B5EF4-FFF2-40B4-BE49-F238E27FC236}">
                <a16:creationId xmlns:a16="http://schemas.microsoft.com/office/drawing/2014/main" id="{6070DEED-08D1-EBBB-5630-879A2330590C}"/>
              </a:ext>
            </a:extLst>
          </p:cNvPr>
          <p:cNvSpPr>
            <a:spLocks noGrp="1"/>
          </p:cNvSpPr>
          <p:nvPr>
            <p:ph sz="quarter" idx="4"/>
          </p:nvPr>
        </p:nvSpPr>
        <p:spPr/>
        <p:txBody>
          <a:bodyPr>
            <a:normAutofit fontScale="85000" lnSpcReduction="10000"/>
          </a:bodyPr>
          <a:lstStyle/>
          <a:p>
            <a:r>
              <a:rPr lang="et-EE" dirty="0"/>
              <a:t>Haldamisega seotud kohustused lähevad üle </a:t>
            </a:r>
            <a:r>
              <a:rPr lang="et-EE" dirty="0" err="1"/>
              <a:t>LVJKle</a:t>
            </a:r>
            <a:endParaRPr lang="et-EE" dirty="0"/>
          </a:p>
          <a:p>
            <a:r>
              <a:rPr lang="et-EE" dirty="0"/>
              <a:t>Vallavalitsus kinnitab hinnakirja, mis sisaldab igakuist haldustasu ning vastuvõetavate jäätmete käitlustasusid</a:t>
            </a:r>
            <a:endParaRPr lang="en-US" dirty="0"/>
          </a:p>
        </p:txBody>
      </p:sp>
    </p:spTree>
    <p:extLst>
      <p:ext uri="{BB962C8B-B14F-4D97-AF65-F5344CB8AC3E}">
        <p14:creationId xmlns:p14="http://schemas.microsoft.com/office/powerpoint/2010/main" val="716027428"/>
      </p:ext>
    </p:extLst>
  </p:cSld>
  <p:clrMapOvr>
    <a:masterClrMapping/>
  </p:clrMapOvr>
</p:sld>
</file>

<file path=ppt/theme/theme1.xml><?xml version="1.0" encoding="utf-8"?>
<a:theme xmlns:a="http://schemas.openxmlformats.org/drawingml/2006/main" name="Fassett">
  <a:themeElements>
    <a:clrScheme name="Sinine-roheline">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sset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set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4305</TotalTime>
  <Words>896</Words>
  <Application>Microsoft Office PowerPoint</Application>
  <PresentationFormat>Laiekraan</PresentationFormat>
  <Paragraphs>76</Paragraphs>
  <Slides>13</Slides>
  <Notes>0</Notes>
  <HiddenSlides>0</HiddenSlides>
  <MMClips>0</MMClips>
  <ScaleCrop>false</ScaleCrop>
  <HeadingPairs>
    <vt:vector size="6" baseType="variant">
      <vt:variant>
        <vt:lpstr>Kasutatud fondid</vt:lpstr>
      </vt:variant>
      <vt:variant>
        <vt:i4>3</vt:i4>
      </vt:variant>
      <vt:variant>
        <vt:lpstr>Kujundus</vt:lpstr>
      </vt:variant>
      <vt:variant>
        <vt:i4>1</vt:i4>
      </vt:variant>
      <vt:variant>
        <vt:lpstr>Slaidipealkirjad</vt:lpstr>
      </vt:variant>
      <vt:variant>
        <vt:i4>13</vt:i4>
      </vt:variant>
    </vt:vector>
  </HeadingPairs>
  <TitlesOfParts>
    <vt:vector size="17" baseType="lpstr">
      <vt:lpstr>Arial</vt:lpstr>
      <vt:lpstr>Trebuchet MS</vt:lpstr>
      <vt:lpstr>Wingdings 3</vt:lpstr>
      <vt:lpstr>Fassett</vt:lpstr>
      <vt:lpstr>Haldusülesande täitmise volitamine ja lepingu sõlmimiseks volituste andmine </vt:lpstr>
      <vt:lpstr>KOVi õigusaktidest tulenevad ülesanded</vt:lpstr>
      <vt:lpstr>Halduslepingute sõlmimise alus</vt:lpstr>
      <vt:lpstr>PowerPointi esitlus</vt:lpstr>
      <vt:lpstr>Sisetehing</vt:lpstr>
      <vt:lpstr>MTÜ Lääne-Viru Jäätmekeskus (LVJK)</vt:lpstr>
      <vt:lpstr>Haldusülesannete üle andmise eesmärk</vt:lpstr>
      <vt:lpstr>Mis muutub?</vt:lpstr>
      <vt:lpstr>Mis muutub?</vt:lpstr>
      <vt:lpstr>Analüüsi tulemused 1. Majanduslikud arvestused ja kaasnevate kulutuste suurus (1)</vt:lpstr>
      <vt:lpstr>Analüüsi tulemused 1. Majanduslikud arvestused ja kaasnevate kulutuste suurus (2)</vt:lpstr>
      <vt:lpstr>Analüüsi tulemused 2. Haldusülesande täitmise järjepidevus ja kvaliteedi tagamine</vt:lpstr>
      <vt:lpstr>Analüüsi tulemused 3. Mõjud elanikele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Mailis Sepp</dc:creator>
  <cp:lastModifiedBy>Mailis Sepp</cp:lastModifiedBy>
  <cp:revision>32</cp:revision>
  <dcterms:created xsi:type="dcterms:W3CDTF">2025-09-11T11:59:30Z</dcterms:created>
  <dcterms:modified xsi:type="dcterms:W3CDTF">2025-09-18T12:34:34Z</dcterms:modified>
</cp:coreProperties>
</file>