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1"/>
  </p:notesMasterIdLst>
  <p:sldIdLst>
    <p:sldId id="256" r:id="rId2"/>
    <p:sldId id="271" r:id="rId3"/>
    <p:sldId id="270" r:id="rId4"/>
    <p:sldId id="269" r:id="rId5"/>
    <p:sldId id="267" r:id="rId6"/>
    <p:sldId id="266" r:id="rId7"/>
    <p:sldId id="268" r:id="rId8"/>
    <p:sldId id="272" r:id="rId9"/>
    <p:sldId id="27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CF"/>
    <a:srgbClr val="FFFFFF"/>
    <a:srgbClr val="009E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se kohatäid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Kuupäeva kohatäid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C8FED-9199-4653-9A0A-719E78994802}" type="datetimeFigureOut">
              <a:rPr lang="et-EE" smtClean="0"/>
              <a:t>24.04.2023</a:t>
            </a:fld>
            <a:endParaRPr lang="et-EE"/>
          </a:p>
        </p:txBody>
      </p:sp>
      <p:sp>
        <p:nvSpPr>
          <p:cNvPr id="4" name="Slaidi pildi kohatä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Märkmete kohatäid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t-EE"/>
              <a:t>Klõpsake juhteksemplari tekstilaadide redigeerimiseks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</a:p>
        </p:txBody>
      </p:sp>
      <p:sp>
        <p:nvSpPr>
          <p:cNvPr id="6" name="Jaluse kohatäid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aidinumbri kohatä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B2506-FDB5-4590-B6B5-A7D6C198C4C9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233963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itelsla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rgbClr val="009E3B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rgbClr val="009E3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9E3B"/>
                </a:solidFill>
              </a:defRPr>
            </a:lvl1pPr>
          </a:lstStyle>
          <a:p>
            <a:fld id="{7CE318E8-3F3F-4934-ABFB-9BEB92DCDCC9}" type="datetime1">
              <a:rPr lang="et-EE" smtClean="0"/>
              <a:pPr/>
              <a:t>24.04.2023</a:t>
            </a:fld>
            <a:endParaRPr lang="et-E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9E3B"/>
                </a:solidFill>
              </a:defRPr>
            </a:lvl1pPr>
          </a:lstStyle>
          <a:p>
            <a:r>
              <a:rPr lang="fi-FI"/>
              <a:t>Tapa Vallavalitsus | Pikk 15, Tapa | 322 9650 | vallavalitsus@tapa.ee | www.tapa.ee</a:t>
            </a:r>
            <a:endParaRPr lang="et-E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F1D2D8F-F5A0-48B9-82D4-5E59CC4642C5}" type="slidenum">
              <a:rPr lang="et-EE" smtClean="0"/>
              <a:pPr/>
              <a:t>‹#›</a:t>
            </a:fld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324365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ealkiri ja pildiallki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9820800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982080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94FDF-1EC8-462E-B85B-23999B1CC782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60702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iteallkirjaga ts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93600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8640000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9820800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B79DC-EE26-4FBC-BFA7-9128699527C7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6714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siit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9820800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EC7B3-0F55-4ACB-87DA-1636DC164A56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48441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sitaadi visiit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93600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982080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E665-DBB2-4009-AFAA-BE4B3774C720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77043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Õige või v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8" y="609600"/>
            <a:ext cx="9820800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1" y="4013200"/>
            <a:ext cx="9820800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9820800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044EA-2922-4EF6-ADBF-4BEB0BF4E902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054104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itel ja vertikaal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5C9E-D77B-4CBE-949F-4A348A81E86C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670827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altiitel j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2062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785628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F3B80-9AD5-4E9F-822A-5C1C5DC4600B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58763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alkiri j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7832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Jaotise pä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5E276-ABDC-44E9-B0D3-3A9599650A41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36396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19216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3" y="2160589"/>
            <a:ext cx="4788000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8550" y="2160589"/>
            <a:ext cx="4788000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817D4-C1D5-4EA2-AC53-0409FAAB00CF}" type="datetime1">
              <a:rPr lang="et-EE" smtClean="0"/>
              <a:t>24.04.2023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043371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õrd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19216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4" y="2160983"/>
            <a:ext cx="478800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4" y="2737245"/>
            <a:ext cx="4788000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08550" y="2160983"/>
            <a:ext cx="478800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08550" y="2737245"/>
            <a:ext cx="4788000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BFD20-6A43-4D71-A026-ACEC977A2DF7}" type="datetime1">
              <a:rPr lang="et-EE" smtClean="0"/>
              <a:t>24.04.2023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891515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inult pealki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20800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3DAF2-E775-4B67-A7B9-5E082A592990}" type="datetime1">
              <a:rPr lang="et-EE" smtClean="0"/>
              <a:t>24.04.2023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26795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üh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B7FF9-6FB3-4DD6-99AE-629F4F970DE5}" type="datetime1">
              <a:rPr lang="et-EE" smtClean="0"/>
              <a:t>24.04.2023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57039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Pealdisega s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4500000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1495" y="514924"/>
            <a:ext cx="4860000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4500000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EF94D-2D37-476A-95F2-E44DB6E250CB}" type="datetime1">
              <a:rPr lang="et-EE" smtClean="0"/>
              <a:t>24.04.2023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20110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ldiallkirjaga pi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4800600"/>
            <a:ext cx="98208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9820800" cy="4393333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3" y="5367338"/>
            <a:ext cx="9820800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4CB11-770E-4D9C-932F-D672C85DB37E}" type="datetime1">
              <a:rPr lang="et-EE" smtClean="0"/>
              <a:t>24.04.2023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4816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9852000" y="-24030"/>
            <a:ext cx="2340000" cy="6892830"/>
            <a:chOff x="9852000" y="-8467"/>
            <a:chExt cx="2340000" cy="6892830"/>
          </a:xfrm>
        </p:grpSpPr>
        <p:sp>
          <p:nvSpPr>
            <p:cNvPr id="22" name="Rectangle 23"/>
            <p:cNvSpPr/>
            <p:nvPr/>
          </p:nvSpPr>
          <p:spPr>
            <a:xfrm>
              <a:off x="10032000" y="4763"/>
              <a:ext cx="2160000" cy="686880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rgbClr val="0073CF">
                <a:alpha val="3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10212000" y="-8467"/>
              <a:ext cx="1980000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1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9852000" y="3063563"/>
              <a:ext cx="2340000" cy="3810000"/>
            </a:xfrm>
            <a:prstGeom prst="triangle">
              <a:avLst>
                <a:gd name="adj" fmla="val 100000"/>
              </a:avLst>
            </a:prstGeom>
            <a:solidFill>
              <a:srgbClr val="0073C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10104000" y="15563"/>
              <a:ext cx="2088000" cy="686880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5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15563"/>
              <a:ext cx="1290094" cy="686880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0073CF">
                <a:alpha val="6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1400000" y="15563"/>
              <a:ext cx="792000" cy="686880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3C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860000" y="3605430"/>
              <a:ext cx="1332000" cy="3268133"/>
            </a:xfrm>
            <a:prstGeom prst="triangle">
              <a:avLst>
                <a:gd name="adj" fmla="val 100000"/>
              </a:avLst>
            </a:prstGeom>
            <a:solidFill>
              <a:srgbClr val="0073C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21" name="Straight Connector 20"/>
            <p:cNvCxnSpPr>
              <a:cxnSpLocks/>
              <a:stCxn id="28" idx="0"/>
            </p:cNvCxnSpPr>
            <p:nvPr/>
          </p:nvCxnSpPr>
          <p:spPr>
            <a:xfrm flipH="1">
              <a:off x="10860000" y="3605430"/>
              <a:ext cx="1332000" cy="3268133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t-EE" dirty="0"/>
              <a:t>Klõpsake juhteksemplari pealkirja laadi redigeerimiseks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2000" y="2160589"/>
            <a:ext cx="9540000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t-EE"/>
              <a:t>Klõpsake juhteksemplari tekstilaadide redigeerimiseks</a:t>
            </a:r>
          </a:p>
          <a:p>
            <a:pPr lvl="1"/>
            <a:r>
              <a:rPr lang="et-EE"/>
              <a:t>Teine tase</a:t>
            </a:r>
          </a:p>
          <a:p>
            <a:pPr lvl="2"/>
            <a:r>
              <a:rPr lang="et-EE"/>
              <a:t>Kolmas tase</a:t>
            </a:r>
          </a:p>
          <a:p>
            <a:pPr lvl="3"/>
            <a:r>
              <a:rPr lang="et-EE"/>
              <a:t>Neljas tase</a:t>
            </a:r>
          </a:p>
          <a:p>
            <a:pPr lvl="4"/>
            <a:r>
              <a:rPr lang="et-EE"/>
              <a:t>Viies tase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6274" y="6040800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009E3B"/>
                </a:solidFill>
              </a:defRPr>
            </a:lvl1pPr>
          </a:lstStyle>
          <a:p>
            <a:fld id="{4C7C062B-ABEE-40F3-8A12-FF7C483A6BFF}" type="datetime1">
              <a:rPr lang="et-EE" smtClean="0"/>
              <a:pPr/>
              <a:t>24.04.2023</a:t>
            </a:fld>
            <a:endParaRPr lang="et-E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82000" y="6049612"/>
            <a:ext cx="76238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09E3B"/>
                </a:solidFill>
              </a:defRPr>
            </a:lvl1pPr>
          </a:lstStyle>
          <a:p>
            <a:r>
              <a:rPr lang="fi-FI"/>
              <a:t>Tapa Vallavalitsus | Pikk 15, Tapa | 322 9650 | vallavalitsus@tapa.ee | www.tapa.ee</a:t>
            </a:r>
            <a:endParaRPr lang="et-E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38661" y="6040800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9F1D2D8F-F5A0-48B9-82D4-5E59CC4642C5}" type="slidenum">
              <a:rPr lang="et-EE" smtClean="0"/>
              <a:pPr/>
              <a:t>‹#›</a:t>
            </a:fld>
            <a:endParaRPr lang="et-EE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9C0DF40-C474-9E5F-729A-28AA2628CEAA}"/>
              </a:ext>
            </a:extLst>
          </p:cNvPr>
          <p:cNvGrpSpPr/>
          <p:nvPr userDrawn="1"/>
        </p:nvGrpSpPr>
        <p:grpSpPr>
          <a:xfrm>
            <a:off x="10907188" y="238125"/>
            <a:ext cx="1080000" cy="1075950"/>
            <a:chOff x="10907188" y="238125"/>
            <a:chExt cx="1080000" cy="1075950"/>
          </a:xfrm>
        </p:grpSpPr>
        <p:pic>
          <p:nvPicPr>
            <p:cNvPr id="9" name="Pilt 8">
              <a:extLst>
                <a:ext uri="{FF2B5EF4-FFF2-40B4-BE49-F238E27FC236}">
                  <a16:creationId xmlns:a16="http://schemas.microsoft.com/office/drawing/2014/main" id="{6F267939-878B-029B-ACFB-12A747A2E5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0975237" y="238125"/>
              <a:ext cx="943903" cy="72000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A0AF0F-5BD9-401E-F387-3F603F85B1BE}"/>
                </a:ext>
              </a:extLst>
            </p:cNvPr>
            <p:cNvSpPr txBox="1"/>
            <p:nvPr userDrawn="1"/>
          </p:nvSpPr>
          <p:spPr>
            <a:xfrm>
              <a:off x="10907188" y="1006298"/>
              <a:ext cx="1080000" cy="307777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t-EE" sz="1400"/>
                <a:t>TAPA VALD</a:t>
              </a:r>
            </a:p>
          </p:txBody>
        </p:sp>
      </p:grpSp>
      <p:sp>
        <p:nvSpPr>
          <p:cNvPr id="12" name="Trapezoid 11">
            <a:extLst>
              <a:ext uri="{FF2B5EF4-FFF2-40B4-BE49-F238E27FC236}">
                <a16:creationId xmlns:a16="http://schemas.microsoft.com/office/drawing/2014/main" id="{139DDB8F-627B-E164-445C-4C781B3D618F}"/>
              </a:ext>
            </a:extLst>
          </p:cNvPr>
          <p:cNvSpPr/>
          <p:nvPr userDrawn="1"/>
        </p:nvSpPr>
        <p:spPr>
          <a:xfrm>
            <a:off x="0" y="0"/>
            <a:ext cx="540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9E3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3" name="Trapezoid 11">
            <a:extLst>
              <a:ext uri="{FF2B5EF4-FFF2-40B4-BE49-F238E27FC236}">
                <a16:creationId xmlns:a16="http://schemas.microsoft.com/office/drawing/2014/main" id="{26729C1A-08A8-08C7-13AB-70C9A49E06CE}"/>
              </a:ext>
            </a:extLst>
          </p:cNvPr>
          <p:cNvSpPr/>
          <p:nvPr userDrawn="1"/>
        </p:nvSpPr>
        <p:spPr>
          <a:xfrm>
            <a:off x="0" y="0"/>
            <a:ext cx="450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4" name="Trapezoid 11">
            <a:extLst>
              <a:ext uri="{FF2B5EF4-FFF2-40B4-BE49-F238E27FC236}">
                <a16:creationId xmlns:a16="http://schemas.microsoft.com/office/drawing/2014/main" id="{ECDE8BEC-1E29-509A-8138-A35518852E16}"/>
              </a:ext>
            </a:extLst>
          </p:cNvPr>
          <p:cNvSpPr/>
          <p:nvPr userDrawn="1"/>
        </p:nvSpPr>
        <p:spPr>
          <a:xfrm>
            <a:off x="0" y="0"/>
            <a:ext cx="396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9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7" name="Trapezoid 11">
            <a:extLst>
              <a:ext uri="{FF2B5EF4-FFF2-40B4-BE49-F238E27FC236}">
                <a16:creationId xmlns:a16="http://schemas.microsoft.com/office/drawing/2014/main" id="{145631D8-4A22-D2D9-1FA0-313ABCA072E7}"/>
              </a:ext>
            </a:extLst>
          </p:cNvPr>
          <p:cNvSpPr/>
          <p:nvPr userDrawn="1"/>
        </p:nvSpPr>
        <p:spPr>
          <a:xfrm>
            <a:off x="0" y="0"/>
            <a:ext cx="342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  <p:sp>
        <p:nvSpPr>
          <p:cNvPr id="18" name="Trapezoid 11">
            <a:extLst>
              <a:ext uri="{FF2B5EF4-FFF2-40B4-BE49-F238E27FC236}">
                <a16:creationId xmlns:a16="http://schemas.microsoft.com/office/drawing/2014/main" id="{B4E9AA10-7E72-3516-F430-0AFE20985EB5}"/>
              </a:ext>
            </a:extLst>
          </p:cNvPr>
          <p:cNvSpPr/>
          <p:nvPr userDrawn="1"/>
        </p:nvSpPr>
        <p:spPr>
          <a:xfrm>
            <a:off x="0" y="0"/>
            <a:ext cx="288000" cy="6867889"/>
          </a:xfrm>
          <a:custGeom>
            <a:avLst/>
            <a:gdLst>
              <a:gd name="connsiteX0" fmla="*/ 0 w 358408"/>
              <a:gd name="connsiteY0" fmla="*/ 6868800 h 6868800"/>
              <a:gd name="connsiteX1" fmla="*/ 103386 w 358408"/>
              <a:gd name="connsiteY1" fmla="*/ 0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0 w 358408"/>
              <a:gd name="connsiteY0" fmla="*/ 6868800 h 6868800"/>
              <a:gd name="connsiteX1" fmla="*/ 80411 w 358408"/>
              <a:gd name="connsiteY1" fmla="*/ 105685 h 6868800"/>
              <a:gd name="connsiteX2" fmla="*/ 255022 w 358408"/>
              <a:gd name="connsiteY2" fmla="*/ 0 h 6868800"/>
              <a:gd name="connsiteX3" fmla="*/ 358408 w 358408"/>
              <a:gd name="connsiteY3" fmla="*/ 6868800 h 6868800"/>
              <a:gd name="connsiteX4" fmla="*/ 0 w 358408"/>
              <a:gd name="connsiteY4" fmla="*/ 6868800 h 6868800"/>
              <a:gd name="connsiteX0" fmla="*/ 2933 w 361341"/>
              <a:gd name="connsiteY0" fmla="*/ 6868800 h 6868800"/>
              <a:gd name="connsiteX1" fmla="*/ 0 w 361341"/>
              <a:gd name="connsiteY1" fmla="*/ 10435 h 6868800"/>
              <a:gd name="connsiteX2" fmla="*/ 257955 w 361341"/>
              <a:gd name="connsiteY2" fmla="*/ 0 h 6868800"/>
              <a:gd name="connsiteX3" fmla="*/ 361341 w 361341"/>
              <a:gd name="connsiteY3" fmla="*/ 6868800 h 6868800"/>
              <a:gd name="connsiteX4" fmla="*/ 2933 w 361341"/>
              <a:gd name="connsiteY4" fmla="*/ 6868800 h 6868800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44846 w 361341"/>
              <a:gd name="connsiteY2" fmla="*/ 1472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55562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60465 h 6860465"/>
              <a:gd name="connsiteX1" fmla="*/ 0 w 361341"/>
              <a:gd name="connsiteY1" fmla="*/ 2100 h 6860465"/>
              <a:gd name="connsiteX2" fmla="*/ 160325 w 361341"/>
              <a:gd name="connsiteY2" fmla="*/ 0 h 6860465"/>
              <a:gd name="connsiteX3" fmla="*/ 361341 w 361341"/>
              <a:gd name="connsiteY3" fmla="*/ 6860465 h 6860465"/>
              <a:gd name="connsiteX4" fmla="*/ 2933 w 361341"/>
              <a:gd name="connsiteY4" fmla="*/ 6860465 h 6860465"/>
              <a:gd name="connsiteX0" fmla="*/ 2933 w 361341"/>
              <a:gd name="connsiteY0" fmla="*/ 6859275 h 6859275"/>
              <a:gd name="connsiteX1" fmla="*/ 0 w 361341"/>
              <a:gd name="connsiteY1" fmla="*/ 910 h 6859275"/>
              <a:gd name="connsiteX2" fmla="*/ 163896 w 361341"/>
              <a:gd name="connsiteY2" fmla="*/ 0 h 6859275"/>
              <a:gd name="connsiteX3" fmla="*/ 361341 w 361341"/>
              <a:gd name="connsiteY3" fmla="*/ 6859275 h 6859275"/>
              <a:gd name="connsiteX4" fmla="*/ 2933 w 361341"/>
              <a:gd name="connsiteY4" fmla="*/ 6859275 h 6859275"/>
              <a:gd name="connsiteX0" fmla="*/ 2933 w 361341"/>
              <a:gd name="connsiteY0" fmla="*/ 6858365 h 6858365"/>
              <a:gd name="connsiteX1" fmla="*/ 0 w 361341"/>
              <a:gd name="connsiteY1" fmla="*/ 0 h 6858365"/>
              <a:gd name="connsiteX2" fmla="*/ 163896 w 361341"/>
              <a:gd name="connsiteY2" fmla="*/ 278 h 6858365"/>
              <a:gd name="connsiteX3" fmla="*/ 361341 w 361341"/>
              <a:gd name="connsiteY3" fmla="*/ 6858365 h 6858365"/>
              <a:gd name="connsiteX4" fmla="*/ 2933 w 361341"/>
              <a:gd name="connsiteY4" fmla="*/ 6858365 h 68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341" h="6858365">
                <a:moveTo>
                  <a:pt x="2933" y="6858365"/>
                </a:moveTo>
                <a:cubicBezTo>
                  <a:pt x="1955" y="4572243"/>
                  <a:pt x="978" y="2286122"/>
                  <a:pt x="0" y="0"/>
                </a:cubicBezTo>
                <a:lnTo>
                  <a:pt x="163896" y="278"/>
                </a:lnTo>
                <a:lnTo>
                  <a:pt x="361341" y="6858365"/>
                </a:lnTo>
                <a:lnTo>
                  <a:pt x="2933" y="6858365"/>
                </a:lnTo>
                <a:close/>
              </a:path>
            </a:pathLst>
          </a:custGeom>
          <a:solidFill>
            <a:srgbClr val="0073CF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486397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009E3B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bg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alkiri 1">
            <a:extLst>
              <a:ext uri="{FF2B5EF4-FFF2-40B4-BE49-F238E27FC236}">
                <a16:creationId xmlns:a16="http://schemas.microsoft.com/office/drawing/2014/main" id="{3E11E4B9-7CA4-30A4-CA81-AC65F6D3EE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692727"/>
            <a:ext cx="8320424" cy="3358106"/>
          </a:xfrm>
        </p:spPr>
        <p:txBody>
          <a:bodyPr/>
          <a:lstStyle/>
          <a:p>
            <a:pPr algn="ctr"/>
            <a:r>
              <a:rPr lang="et-EE" dirty="0">
                <a:solidFill>
                  <a:schemeClr val="bg1"/>
                </a:solidFill>
              </a:rPr>
              <a:t>Ettevõtlusala arendamine </a:t>
            </a:r>
            <a:r>
              <a:rPr lang="fi-FI" dirty="0">
                <a:solidFill>
                  <a:schemeClr val="bg1"/>
                </a:solidFill>
              </a:rPr>
              <a:t>Tapa </a:t>
            </a:r>
            <a:r>
              <a:rPr lang="fi-FI" dirty="0" err="1">
                <a:solidFill>
                  <a:schemeClr val="bg1"/>
                </a:solidFill>
              </a:rPr>
              <a:t>linn</a:t>
            </a:r>
            <a:r>
              <a:rPr lang="et-EE" dirty="0">
                <a:solidFill>
                  <a:schemeClr val="bg1"/>
                </a:solidFill>
              </a:rPr>
              <a:t>as</a:t>
            </a:r>
            <a:r>
              <a:rPr lang="fi-FI" dirty="0">
                <a:solidFill>
                  <a:schemeClr val="bg1"/>
                </a:solidFill>
              </a:rPr>
              <a:t> </a:t>
            </a:r>
            <a:r>
              <a:rPr lang="fi-FI" dirty="0" err="1">
                <a:solidFill>
                  <a:schemeClr val="bg1"/>
                </a:solidFill>
              </a:rPr>
              <a:t>Paide</a:t>
            </a:r>
            <a:r>
              <a:rPr lang="fi-FI" dirty="0">
                <a:solidFill>
                  <a:schemeClr val="bg1"/>
                </a:solidFill>
              </a:rPr>
              <a:t> </a:t>
            </a:r>
            <a:r>
              <a:rPr lang="fi-FI" dirty="0" err="1">
                <a:solidFill>
                  <a:schemeClr val="bg1"/>
                </a:solidFill>
              </a:rPr>
              <a:t>mnt</a:t>
            </a:r>
            <a:r>
              <a:rPr lang="fi-FI" dirty="0">
                <a:solidFill>
                  <a:schemeClr val="bg1"/>
                </a:solidFill>
              </a:rPr>
              <a:t> </a:t>
            </a:r>
            <a:r>
              <a:rPr lang="et-EE" dirty="0">
                <a:solidFill>
                  <a:schemeClr val="bg1"/>
                </a:solidFill>
              </a:rPr>
              <a:t>79</a:t>
            </a:r>
            <a:r>
              <a:rPr lang="fi-FI" dirty="0">
                <a:solidFill>
                  <a:schemeClr val="bg1"/>
                </a:solidFill>
              </a:rPr>
              <a:t>, 81 ja 83</a:t>
            </a:r>
            <a:r>
              <a:rPr lang="et-EE" dirty="0">
                <a:solidFill>
                  <a:schemeClr val="bg1"/>
                </a:solidFill>
              </a:rPr>
              <a:t> ja 85</a:t>
            </a:r>
          </a:p>
        </p:txBody>
      </p:sp>
      <p:sp>
        <p:nvSpPr>
          <p:cNvPr id="3" name="Alapealkiri 2">
            <a:extLst>
              <a:ext uri="{FF2B5EF4-FFF2-40B4-BE49-F238E27FC236}">
                <a16:creationId xmlns:a16="http://schemas.microsoft.com/office/drawing/2014/main" id="{28A04A92-8438-F284-09EF-A4BCA3EA26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t-EE" dirty="0">
              <a:solidFill>
                <a:schemeClr val="bg1"/>
              </a:solidFill>
            </a:endParaRPr>
          </a:p>
          <a:p>
            <a:r>
              <a:rPr lang="et-EE" dirty="0">
                <a:solidFill>
                  <a:schemeClr val="bg1"/>
                </a:solidFill>
              </a:rPr>
              <a:t>Marko Teiva, ettevõtlusspetsialist</a:t>
            </a:r>
          </a:p>
          <a:p>
            <a:r>
              <a:rPr lang="et-EE" dirty="0">
                <a:solidFill>
                  <a:schemeClr val="bg1"/>
                </a:solidFill>
              </a:rPr>
              <a:t>marko.teiva@tapa.ee</a:t>
            </a:r>
          </a:p>
        </p:txBody>
      </p:sp>
      <p:sp>
        <p:nvSpPr>
          <p:cNvPr id="5" name="Jaluse kohatäide 4">
            <a:extLst>
              <a:ext uri="{FF2B5EF4-FFF2-40B4-BE49-F238E27FC236}">
                <a16:creationId xmlns:a16="http://schemas.microsoft.com/office/drawing/2014/main" id="{30EFE545-E678-6FE2-B80F-9A79FC97D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>
                <a:solidFill>
                  <a:schemeClr val="bg1"/>
                </a:solidFill>
              </a:rPr>
              <a:t>Tapa Vallavalitsus | Pikk 15, Tapa | 322 9650 | vallavalitsus@tapa.ee | www.tapa.ee</a:t>
            </a:r>
            <a:endParaRPr lang="et-EE" dirty="0">
              <a:solidFill>
                <a:schemeClr val="bg1"/>
              </a:solidFill>
            </a:endParaRPr>
          </a:p>
        </p:txBody>
      </p:sp>
      <p:sp>
        <p:nvSpPr>
          <p:cNvPr id="4" name="Kuupäeva kohatäide 3">
            <a:extLst>
              <a:ext uri="{FF2B5EF4-FFF2-40B4-BE49-F238E27FC236}">
                <a16:creationId xmlns:a16="http://schemas.microsoft.com/office/drawing/2014/main" id="{7F50CEC1-D7F9-7386-90B1-9F4537C9C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4DB2C-3BBC-48AB-A593-4D12E399C25D}" type="datetime1">
              <a:rPr lang="et-EE" smtClean="0">
                <a:solidFill>
                  <a:schemeClr val="bg1"/>
                </a:solidFill>
              </a:rPr>
              <a:t>24.04.2023</a:t>
            </a:fld>
            <a:endParaRPr lang="et-E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00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F0022EF-E7E3-2163-AB3D-7CB2DD5E2A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580" y="443262"/>
            <a:ext cx="9605161" cy="5606349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5FA30-0CD9-6108-59BA-44703BEF2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9FEA1-9830-7CF2-E3C2-16B8D7D9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E25CC6-E89E-D5C3-0344-E8023A12F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22910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61A5D60-9263-11B8-2A59-A7D0E074A7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516" y="331284"/>
            <a:ext cx="7644144" cy="5709516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00EBB-9EEF-4765-62E5-B96E58C14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B63345-CB70-5BE6-E144-118478146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DCF97-1DB9-0F34-6D99-B45A45E5E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3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086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7DEE7-2F7C-2725-77DD-6E0ECC19E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12663-8F7E-A63B-3B97-E04CAEB06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76F7C6-B5AD-29E2-358B-7470FEDA7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4</a:t>
            </a:fld>
            <a:endParaRPr lang="et-E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5941E9-E186-8866-F7A7-23FF4406B9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0" y="519401"/>
            <a:ext cx="9753600" cy="561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12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D3EB6-3028-3429-FB14-84FBE5398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Tapa linn, Paide mnt 79, 81, 83 ja 85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C83A00E-A871-B082-8DD5-8D3C5168EA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2000" y="1270000"/>
            <a:ext cx="9294230" cy="518947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D9327B-97EB-5250-CF02-AAC8958A9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64C36-5C90-F916-69D3-B6A2F5F55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BC508A-A4AE-8767-28A7-7FEB9AFE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5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44823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838A8-935A-9E5D-A20E-529941906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Tapa linn, Paide mnt 85, 79, 81 ja 83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64B4B-4B95-D630-4D5E-2BC66E60B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7C03C-9051-83FE-696D-2CE6062F7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B52B28-D0FA-4EE9-1B71-57AFDEE15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6</a:t>
            </a:fld>
            <a:endParaRPr lang="et-EE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7383B89-0EE5-075B-AA5B-F7961F70B6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4749838"/>
              </p:ext>
            </p:extLst>
          </p:nvPr>
        </p:nvGraphicFramePr>
        <p:xfrm>
          <a:off x="946654" y="1572514"/>
          <a:ext cx="8141928" cy="44617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9625">
                  <a:extLst>
                    <a:ext uri="{9D8B030D-6E8A-4147-A177-3AD203B41FA5}">
                      <a16:colId xmlns:a16="http://schemas.microsoft.com/office/drawing/2014/main" val="2275660661"/>
                    </a:ext>
                  </a:extLst>
                </a:gridCol>
                <a:gridCol w="6582303">
                  <a:extLst>
                    <a:ext uri="{9D8B030D-6E8A-4147-A177-3AD203B41FA5}">
                      <a16:colId xmlns:a16="http://schemas.microsoft.com/office/drawing/2014/main" val="3792292240"/>
                    </a:ext>
                  </a:extLst>
                </a:gridCol>
              </a:tblGrid>
              <a:tr h="445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Kesklinn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Kaugus ca 1 400 m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38933567"/>
                  </a:ext>
                </a:extLst>
              </a:tr>
              <a:tr h="445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Raudteejaam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Kaugus ca 1 500 m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22978666"/>
                  </a:ext>
                </a:extLst>
              </a:tr>
              <a:tr h="445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Bussijaam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Kaugus ca 1 450 m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03474818"/>
                  </a:ext>
                </a:extLst>
              </a:tr>
              <a:tr h="10839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Sihtotstarve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Paide mnt 85 (munitsipaalomand), Paide mnt 79 (reformimata riigimaa), Paide mnt 81 (riigiomand), Paide mnt 83 (munitsipaalomand DP kohustusega ala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29807712"/>
                  </a:ext>
                </a:extLst>
              </a:tr>
              <a:tr h="4450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Pindala</a:t>
                      </a:r>
                      <a:endParaRPr lang="et-EE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b="0" i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 135 5910 m²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23600913"/>
                  </a:ext>
                </a:extLst>
              </a:tr>
              <a:tr h="72941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Taristu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Vee- ja kanalisatsioonivarustuse liitumispunk kinnistu piiril, kaugküte kinnistu piiril, juurdepääsuteed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18242282"/>
                  </a:ext>
                </a:extLst>
              </a:tr>
              <a:tr h="717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Investeeringud</a:t>
                      </a:r>
                      <a:endParaRPr lang="et-EE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Kinnistusisese taristu arendamine (ÜVK, kaugküte, välisvalgustus, </a:t>
                      </a:r>
                      <a:r>
                        <a:rPr lang="et-EE" sz="18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sisekvartaliteed</a:t>
                      </a:r>
                      <a:r>
                        <a:rPr lang="et-EE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kõnniteed, puhkealad, sademeveekanalisatsioon, andmeside, elektrivarustus.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02661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6735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38EE7-A672-D785-9A80-8B2A1FFB6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Tapa linn, Paide mnt 85, 79, 81 ja 83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CAE5E-71C0-F133-FB62-9D991DC1A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637" y="1587934"/>
            <a:ext cx="9540000" cy="42309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t-EE" sz="2400" dirty="0"/>
              <a:t>Ettevõtlusala vastu huvi tundunud ettevõtted:</a:t>
            </a:r>
          </a:p>
          <a:p>
            <a:r>
              <a:rPr lang="et-EE" sz="2400" dirty="0"/>
              <a:t>OÜ </a:t>
            </a:r>
            <a:r>
              <a:rPr lang="et-EE" sz="2400" dirty="0" err="1"/>
              <a:t>Egesten</a:t>
            </a:r>
            <a:r>
              <a:rPr lang="et-EE" sz="2400" dirty="0"/>
              <a:t> – metallitöötlemine, raskeveokite remont ja hooldus;</a:t>
            </a:r>
          </a:p>
          <a:p>
            <a:r>
              <a:rPr lang="et-EE" sz="2400" dirty="0"/>
              <a:t>OÜ Messhall – toitlustus, meelelahutus;</a:t>
            </a:r>
          </a:p>
          <a:p>
            <a:r>
              <a:rPr lang="et-EE" sz="2400" dirty="0"/>
              <a:t>LV </a:t>
            </a:r>
            <a:r>
              <a:rPr lang="et-EE" sz="2400" dirty="0" err="1"/>
              <a:t>Mehhatroonika</a:t>
            </a:r>
            <a:r>
              <a:rPr lang="et-EE" sz="2400" dirty="0"/>
              <a:t> OÜ – inseneribüroo, elektroonika;</a:t>
            </a:r>
          </a:p>
          <a:p>
            <a:r>
              <a:rPr lang="et-EE" sz="2400" dirty="0"/>
              <a:t>OÜ Nomiaska – ehitus;</a:t>
            </a:r>
          </a:p>
          <a:p>
            <a:r>
              <a:rPr lang="et-EE" sz="2400" dirty="0"/>
              <a:t>OÜ PRIMATE CAPITAL – ehitus;</a:t>
            </a:r>
          </a:p>
          <a:p>
            <a:r>
              <a:rPr lang="et-EE" sz="2400" dirty="0"/>
              <a:t>Puittoodete ettevõte;</a:t>
            </a:r>
          </a:p>
          <a:p>
            <a:r>
              <a:rPr lang="et-EE" sz="2400" dirty="0"/>
              <a:t>Toidukaupade kett;</a:t>
            </a:r>
          </a:p>
          <a:p>
            <a:r>
              <a:rPr lang="et-EE" sz="2400" dirty="0"/>
              <a:t>Hulgi- ja jaekaubandus kett;</a:t>
            </a:r>
          </a:p>
          <a:p>
            <a:r>
              <a:rPr lang="et-EE" sz="2400" dirty="0"/>
              <a:t>Tanklakett;</a:t>
            </a:r>
          </a:p>
          <a:p>
            <a:endParaRPr lang="et-E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8A2B6C-DD91-5EB0-AE67-4A320442A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24.04.2023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D7ABC0-8F04-885A-6601-1B3E4E802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2EADDA-BC1F-F7F3-23F4-D9C8D40C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7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310494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46D72-B4E6-B39B-52B0-14B2EA4C1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738909"/>
          </a:xfrm>
        </p:spPr>
        <p:txBody>
          <a:bodyPr/>
          <a:lstStyle/>
          <a:p>
            <a:r>
              <a:rPr lang="et-EE" dirty="0"/>
              <a:t>Tegevuskava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DB5F9-8E5E-422E-EF83-750D7D8EA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9636" y="1348509"/>
            <a:ext cx="9540000" cy="4331855"/>
          </a:xfrm>
        </p:spPr>
        <p:txBody>
          <a:bodyPr>
            <a:normAutofit fontScale="92500" lnSpcReduction="10000"/>
          </a:bodyPr>
          <a:lstStyle/>
          <a:p>
            <a:r>
              <a:rPr lang="et-E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II kv planeeringu algatamine Tapa vallavolikogu poolt;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II kv hanke korraldamine planeeringu koostamiseks, maksumus ca 20 000 </a:t>
            </a:r>
            <a:r>
              <a:rPr lang="et-E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</a:t>
            </a: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Planeeringu koostamine ca 12 kuud;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II kv kruntide välja mõõtmine, maksumus ca 5 000 – 7 000 </a:t>
            </a:r>
            <a:r>
              <a:rPr lang="et-E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</a:t>
            </a: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III-IV kv taristu projekteerimine, maksumus ca 20 000 </a:t>
            </a:r>
            <a:r>
              <a:rPr lang="et-EE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</a:t>
            </a: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– 2025 planeeringuala taristu välja ehitamine, maksumus selgub peale projekti valmimist.</a:t>
            </a:r>
          </a:p>
          <a:p>
            <a:pPr marL="0" indent="0">
              <a:buNone/>
            </a:pPr>
            <a:endParaRPr lang="et-E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t-EE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Arendusala finantseerimine: RTK PEEK-toetusmeede, liitumistasud, maa/hoonestusõiguse müük, ettevõtjate omaosalus, riik ja Tapa vald</a:t>
            </a:r>
            <a:r>
              <a:rPr lang="et-EE" sz="2400" dirty="0"/>
              <a:t>.</a:t>
            </a:r>
          </a:p>
          <a:p>
            <a:endParaRPr lang="et-EE" dirty="0"/>
          </a:p>
          <a:p>
            <a:endParaRPr lang="et-E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A7EEEE-ABBA-FC36-E323-7C74E3B90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26.04.2023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10CD7-558F-BCC0-9D88-567054A00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08572F-F4F1-8F63-AB72-ABF9026E2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8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51847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9719F-2B60-A045-3DB5-DC263432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000" y="609600"/>
            <a:ext cx="9540000" cy="655782"/>
          </a:xfrm>
        </p:spPr>
        <p:txBody>
          <a:bodyPr/>
          <a:lstStyle/>
          <a:p>
            <a:r>
              <a:rPr lang="et-EE" dirty="0"/>
              <a:t>Eesmärk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9943B-BFF2-6933-18AB-544ED2B6C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2000" y="1265383"/>
            <a:ext cx="9540000" cy="4775980"/>
          </a:xfrm>
        </p:spPr>
        <p:txBody>
          <a:bodyPr>
            <a:normAutofit lnSpcReduction="10000"/>
          </a:bodyPr>
          <a:lstStyle/>
          <a:p>
            <a:r>
              <a:rPr lang="et-EE" dirty="0"/>
              <a:t>arendada välja ettevõtlusala;</a:t>
            </a:r>
          </a:p>
          <a:p>
            <a:r>
              <a:rPr lang="et-EE" dirty="0"/>
              <a:t>luua suuremat lisandväärtust andvaid töökohti;</a:t>
            </a:r>
          </a:p>
          <a:p>
            <a:r>
              <a:rPr lang="et-EE" dirty="0" err="1"/>
              <a:t>võimestada</a:t>
            </a:r>
            <a:r>
              <a:rPr lang="et-EE" dirty="0"/>
              <a:t> kohalikke ettevõtjaid;</a:t>
            </a:r>
          </a:p>
          <a:p>
            <a:r>
              <a:rPr lang="et-EE" dirty="0"/>
              <a:t>luua eeldused uute ettevõtjate tulekuks Tapa valda.</a:t>
            </a:r>
          </a:p>
          <a:p>
            <a:endParaRPr lang="et-EE" dirty="0"/>
          </a:p>
          <a:p>
            <a:endParaRPr lang="et-EE" dirty="0"/>
          </a:p>
          <a:p>
            <a:pPr marL="0" indent="0">
              <a:buNone/>
            </a:pPr>
            <a:r>
              <a:rPr kumimoji="0" lang="et-EE" sz="3600" b="0" i="0" u="none" strike="noStrike" kern="1200" cap="none" spc="0" normalizeH="0" baseline="0" noProof="0" dirty="0">
                <a:ln>
                  <a:noFill/>
                </a:ln>
                <a:solidFill>
                  <a:srgbClr val="009E3B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Tulemused</a:t>
            </a:r>
            <a:r>
              <a:rPr lang="et-EE" dirty="0"/>
              <a:t>:</a:t>
            </a:r>
          </a:p>
          <a:p>
            <a:r>
              <a:rPr lang="et-EE" dirty="0"/>
              <a:t>Kaasaegne ettevõtlusala;</a:t>
            </a:r>
          </a:p>
          <a:p>
            <a:r>
              <a:rPr lang="et-EE" dirty="0"/>
              <a:t>vähemalt ca 150 uut töökohta;</a:t>
            </a:r>
          </a:p>
          <a:p>
            <a:r>
              <a:rPr lang="et-EE" dirty="0"/>
              <a:t>Tapa valda lisandub vähemalt 5 uut ettevõtet;</a:t>
            </a:r>
          </a:p>
          <a:p>
            <a:r>
              <a:rPr lang="et-EE" dirty="0"/>
              <a:t>Tapa linna maine tõus;</a:t>
            </a:r>
          </a:p>
          <a:p>
            <a:r>
              <a:rPr lang="et-EE" dirty="0"/>
              <a:t>Suureneb erasektori investeerimisjulgus Tapa linna;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1B424-9370-340D-7B4C-0ED021246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C7AAA-A756-48A6-867E-3DEB86414DD4}" type="datetime1">
              <a:rPr lang="et-EE" smtClean="0"/>
              <a:t>26.04.2023</a:t>
            </a:fld>
            <a:endParaRPr lang="et-E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ECAEE8-F575-40D8-DECF-51F97F6F8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Tapa Vallavalitsus | Pikk 15, Tapa | 322 9650 | vallavalitsus@tapa.ee | www.tapa.ee</a:t>
            </a:r>
            <a:endParaRPr lang="et-E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4D4DC-16D8-349A-F9BA-B4FD4BC8A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D2D8F-F5A0-48B9-82D4-5E59CC4642C5}" type="slidenum">
              <a:rPr lang="et-EE" smtClean="0"/>
              <a:t>9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424220878"/>
      </p:ext>
    </p:extLst>
  </p:cSld>
  <p:clrMapOvr>
    <a:masterClrMapping/>
  </p:clrMapOvr>
</p:sld>
</file>

<file path=ppt/theme/theme1.xml><?xml version="1.0" encoding="utf-8"?>
<a:theme xmlns:a="http://schemas.openxmlformats.org/drawingml/2006/main" name="Fassett">
  <a:themeElements>
    <a:clrScheme name="Sinin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asset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sset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apaVV_v4.potx" id="{6ED80967-62B3-43C1-8578-B2B48B4B0AE4}" vid="{A9A7F58F-0184-40AB-9EB7-9E889FFD11F5}"/>
    </a:ext>
  </a:extLst>
</a:theme>
</file>

<file path=ppt/theme/theme2.xml><?xml version="1.0" encoding="utf-8"?>
<a:theme xmlns:a="http://schemas.openxmlformats.org/drawingml/2006/main" name="Office'i kujundu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TapaVV_plank</Template>
  <TotalTime>5534</TotalTime>
  <Words>566</Words>
  <Application>Microsoft Office PowerPoint</Application>
  <PresentationFormat>Widescreen</PresentationFormat>
  <Paragraphs>79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Fassett</vt:lpstr>
      <vt:lpstr>Ettevõtlusala arendamine Tapa linnas Paide mnt 79, 81 ja 83 ja 85</vt:lpstr>
      <vt:lpstr>PowerPoint Presentation</vt:lpstr>
      <vt:lpstr>PowerPoint Presentation</vt:lpstr>
      <vt:lpstr>PowerPoint Presentation</vt:lpstr>
      <vt:lpstr>Tapa linn, Paide mnt 79, 81, 83 ja 85</vt:lpstr>
      <vt:lpstr>Tapa linn, Paide mnt 85, 79, 81 ja 83</vt:lpstr>
      <vt:lpstr>Tapa linn, Paide mnt 85, 79, 81 ja 83</vt:lpstr>
      <vt:lpstr>Tegevuskava</vt:lpstr>
      <vt:lpstr>Eesmärk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Pealkiri</dc:title>
  <dc:creator>Marko Teiva</dc:creator>
  <cp:lastModifiedBy>Marko Teiva</cp:lastModifiedBy>
  <cp:revision>79</cp:revision>
  <dcterms:created xsi:type="dcterms:W3CDTF">2022-11-03T11:20:26Z</dcterms:created>
  <dcterms:modified xsi:type="dcterms:W3CDTF">2023-04-27T10:12:29Z</dcterms:modified>
</cp:coreProperties>
</file>