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4"/>
  </p:notesMasterIdLst>
  <p:sldIdLst>
    <p:sldId id="256" r:id="rId2"/>
    <p:sldId id="288" r:id="rId3"/>
    <p:sldId id="265" r:id="rId4"/>
    <p:sldId id="263" r:id="rId5"/>
    <p:sldId id="264" r:id="rId6"/>
    <p:sldId id="267" r:id="rId7"/>
    <p:sldId id="292" r:id="rId8"/>
    <p:sldId id="293" r:id="rId9"/>
    <p:sldId id="290" r:id="rId10"/>
    <p:sldId id="295" r:id="rId11"/>
    <p:sldId id="294" r:id="rId12"/>
    <p:sldId id="296" r:id="rId13"/>
    <p:sldId id="297" r:id="rId14"/>
    <p:sldId id="287" r:id="rId15"/>
    <p:sldId id="298" r:id="rId16"/>
    <p:sldId id="299" r:id="rId17"/>
    <p:sldId id="300" r:id="rId18"/>
    <p:sldId id="301" r:id="rId19"/>
    <p:sldId id="302" r:id="rId20"/>
    <p:sldId id="303" r:id="rId21"/>
    <p:sldId id="258" r:id="rId22"/>
    <p:sldId id="304"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CF"/>
    <a:srgbClr val="FFFFFF"/>
    <a:srgbClr val="009E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98" d="100"/>
          <a:sy n="98" d="100"/>
        </p:scale>
        <p:origin x="330" y="90"/>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8124572982222548E-2"/>
          <c:y val="2.2172935523522185E-2"/>
          <c:w val="0.91764763779527558"/>
          <c:h val="0.91222210545037108"/>
        </c:manualLayout>
      </c:layout>
      <c:lineChart>
        <c:grouping val="standard"/>
        <c:varyColors val="0"/>
        <c:ser>
          <c:idx val="1"/>
          <c:order val="1"/>
          <c:tx>
            <c:strRef>
              <c:f>Sheet1!$G$1</c:f>
              <c:strCache>
                <c:ptCount val="1"/>
                <c:pt idx="0">
                  <c:v>Tapa linn</c:v>
                </c:pt>
              </c:strCache>
            </c:strRef>
          </c:tx>
          <c:spPr>
            <a:ln w="38100" cap="flat" cmpd="dbl" algn="ctr">
              <a:solidFill>
                <a:schemeClr val="accent2"/>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f>Sheet1!$G$2:$G$22</c:f>
              <c:numCache>
                <c:formatCode>General</c:formatCode>
                <c:ptCount val="21"/>
                <c:pt idx="0">
                  <c:v>49</c:v>
                </c:pt>
                <c:pt idx="1">
                  <c:v>68</c:v>
                </c:pt>
                <c:pt idx="2">
                  <c:v>88</c:v>
                </c:pt>
                <c:pt idx="3">
                  <c:v>167</c:v>
                </c:pt>
                <c:pt idx="4">
                  <c:v>317</c:v>
                </c:pt>
                <c:pt idx="5">
                  <c:v>202</c:v>
                </c:pt>
                <c:pt idx="6">
                  <c:v>131</c:v>
                </c:pt>
                <c:pt idx="7">
                  <c:v>120</c:v>
                </c:pt>
                <c:pt idx="8">
                  <c:v>96</c:v>
                </c:pt>
                <c:pt idx="9">
                  <c:v>86</c:v>
                </c:pt>
                <c:pt idx="10">
                  <c:v>76</c:v>
                </c:pt>
                <c:pt idx="11">
                  <c:v>83</c:v>
                </c:pt>
                <c:pt idx="12">
                  <c:v>111</c:v>
                </c:pt>
                <c:pt idx="13">
                  <c:v>121</c:v>
                </c:pt>
                <c:pt idx="14">
                  <c:v>196</c:v>
                </c:pt>
                <c:pt idx="15">
                  <c:v>236</c:v>
                </c:pt>
                <c:pt idx="16">
                  <c:v>250</c:v>
                </c:pt>
                <c:pt idx="17">
                  <c:v>323</c:v>
                </c:pt>
                <c:pt idx="18">
                  <c:v>432</c:v>
                </c:pt>
                <c:pt idx="19">
                  <c:v>553</c:v>
                </c:pt>
              </c:numCache>
            </c:numRef>
          </c:val>
          <c:smooth val="0"/>
          <c:extLst xmlns:c15="http://schemas.microsoft.com/office/drawing/2012/chart">
            <c:ext xmlns:c16="http://schemas.microsoft.com/office/drawing/2014/chart" uri="{C3380CC4-5D6E-409C-BE32-E72D297353CC}">
              <c16:uniqueId val="{00000000-D029-4DBE-B819-5E587723CD3A}"/>
            </c:ext>
          </c:extLst>
        </c:ser>
        <c:ser>
          <c:idx val="2"/>
          <c:order val="2"/>
          <c:tx>
            <c:strRef>
              <c:f>Sheet1!$H$1</c:f>
              <c:strCache>
                <c:ptCount val="1"/>
                <c:pt idx="0">
                  <c:v>Rakvere linn</c:v>
                </c:pt>
              </c:strCache>
            </c:strRef>
          </c:tx>
          <c:spPr>
            <a:ln w="38100" cap="flat" cmpd="dbl" algn="ctr">
              <a:solidFill>
                <a:schemeClr val="accent3"/>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f>Sheet1!$H$2:$H$22</c:f>
              <c:numCache>
                <c:formatCode>General</c:formatCode>
                <c:ptCount val="21"/>
                <c:pt idx="0">
                  <c:v>269</c:v>
                </c:pt>
                <c:pt idx="1">
                  <c:v>306</c:v>
                </c:pt>
                <c:pt idx="2">
                  <c:v>365</c:v>
                </c:pt>
                <c:pt idx="3">
                  <c:v>673</c:v>
                </c:pt>
                <c:pt idx="4">
                  <c:v>821</c:v>
                </c:pt>
                <c:pt idx="5">
                  <c:v>747</c:v>
                </c:pt>
                <c:pt idx="6">
                  <c:v>425</c:v>
                </c:pt>
                <c:pt idx="7">
                  <c:v>420</c:v>
                </c:pt>
                <c:pt idx="8">
                  <c:v>378</c:v>
                </c:pt>
                <c:pt idx="9">
                  <c:v>443</c:v>
                </c:pt>
                <c:pt idx="10">
                  <c:v>438</c:v>
                </c:pt>
                <c:pt idx="11">
                  <c:v>472</c:v>
                </c:pt>
                <c:pt idx="12">
                  <c:v>495</c:v>
                </c:pt>
                <c:pt idx="13">
                  <c:v>537</c:v>
                </c:pt>
                <c:pt idx="14">
                  <c:v>610</c:v>
                </c:pt>
                <c:pt idx="15">
                  <c:v>742</c:v>
                </c:pt>
                <c:pt idx="16">
                  <c:v>733</c:v>
                </c:pt>
                <c:pt idx="17">
                  <c:v>734</c:v>
                </c:pt>
                <c:pt idx="18">
                  <c:v>955</c:v>
                </c:pt>
                <c:pt idx="19">
                  <c:v>1178</c:v>
                </c:pt>
              </c:numCache>
            </c:numRef>
          </c:val>
          <c:smooth val="0"/>
          <c:extLst xmlns:c15="http://schemas.microsoft.com/office/drawing/2012/chart">
            <c:ext xmlns:c16="http://schemas.microsoft.com/office/drawing/2014/chart" uri="{C3380CC4-5D6E-409C-BE32-E72D297353CC}">
              <c16:uniqueId val="{00000001-D029-4DBE-B819-5E587723CD3A}"/>
            </c:ext>
          </c:extLst>
        </c:ser>
        <c:ser>
          <c:idx val="3"/>
          <c:order val="3"/>
          <c:tx>
            <c:strRef>
              <c:f>Sheet1!$I$1</c:f>
              <c:strCache>
                <c:ptCount val="1"/>
                <c:pt idx="0">
                  <c:v>Tamsalu linn</c:v>
                </c:pt>
              </c:strCache>
              <c:extLst xmlns:c15="http://schemas.microsoft.com/office/drawing/2012/chart"/>
            </c:strRef>
          </c:tx>
          <c:spPr>
            <a:ln w="38100" cap="flat" cmpd="dbl" algn="ctr">
              <a:solidFill>
                <a:schemeClr val="accent4"/>
              </a:solidFill>
              <a:miter lim="800000"/>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Sheet1!$E$2:$E$22</c:f>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extLst xmlns:c15="http://schemas.microsoft.com/office/drawing/2012/chart"/>
            </c:numRef>
          </c:cat>
          <c:val>
            <c:numRef>
              <c:f>Sheet1!$I$2:$I$22</c:f>
              <c:numCache>
                <c:formatCode>General</c:formatCode>
                <c:ptCount val="21"/>
                <c:pt idx="0">
                  <c:v>18</c:v>
                </c:pt>
                <c:pt idx="1">
                  <c:v>50</c:v>
                </c:pt>
                <c:pt idx="2">
                  <c:v>51</c:v>
                </c:pt>
                <c:pt idx="3">
                  <c:v>81</c:v>
                </c:pt>
                <c:pt idx="4">
                  <c:v>169</c:v>
                </c:pt>
                <c:pt idx="5">
                  <c:v>96</c:v>
                </c:pt>
                <c:pt idx="6">
                  <c:v>74</c:v>
                </c:pt>
                <c:pt idx="7">
                  <c:v>74</c:v>
                </c:pt>
                <c:pt idx="8">
                  <c:v>95</c:v>
                </c:pt>
                <c:pt idx="9">
                  <c:v>71</c:v>
                </c:pt>
                <c:pt idx="10">
                  <c:v>47</c:v>
                </c:pt>
                <c:pt idx="11">
                  <c:v>55</c:v>
                </c:pt>
                <c:pt idx="12">
                  <c:v>75</c:v>
                </c:pt>
                <c:pt idx="13">
                  <c:v>69</c:v>
                </c:pt>
                <c:pt idx="14">
                  <c:v>66</c:v>
                </c:pt>
                <c:pt idx="15">
                  <c:v>76</c:v>
                </c:pt>
                <c:pt idx="16">
                  <c:v>100</c:v>
                </c:pt>
                <c:pt idx="17">
                  <c:v>98</c:v>
                </c:pt>
                <c:pt idx="18">
                  <c:v>121</c:v>
                </c:pt>
                <c:pt idx="19">
                  <c:v>187</c:v>
                </c:pt>
              </c:numCache>
              <c:extLst xmlns:c15="http://schemas.microsoft.com/office/drawing/2012/chart"/>
            </c:numRef>
          </c:val>
          <c:smooth val="0"/>
          <c:extLst xmlns:c15="http://schemas.microsoft.com/office/drawing/2012/chart">
            <c:ext xmlns:c16="http://schemas.microsoft.com/office/drawing/2014/chart" uri="{C3380CC4-5D6E-409C-BE32-E72D297353CC}">
              <c16:uniqueId val="{00000002-D029-4DBE-B819-5E587723CD3A}"/>
            </c:ext>
          </c:extLst>
        </c:ser>
        <c:dLbls>
          <c:dLblPos val="t"/>
          <c:showLegendKey val="0"/>
          <c:showVal val="1"/>
          <c:showCatName val="0"/>
          <c:showSerName val="0"/>
          <c:showPercent val="0"/>
          <c:showBubbleSize val="0"/>
        </c:dLbls>
        <c:smooth val="0"/>
        <c:axId val="540684168"/>
        <c:axId val="540679904"/>
        <c:extLst>
          <c:ext xmlns:c15="http://schemas.microsoft.com/office/drawing/2012/chart" uri="{02D57815-91ED-43cb-92C2-25804820EDAC}">
            <c15:filteredLineSeries>
              <c15:ser>
                <c:idx val="0"/>
                <c:order val="0"/>
                <c:tx>
                  <c:strRef>
                    <c:extLst>
                      <c:ext uri="{02D57815-91ED-43cb-92C2-25804820EDAC}">
                        <c15:formulaRef>
                          <c15:sqref>Sheet1!$F$1</c15:sqref>
                        </c15:formulaRef>
                      </c:ext>
                    </c:extLst>
                    <c:strCache>
                      <c:ptCount val="1"/>
                      <c:pt idx="0">
                        <c:v>Kadrina alevik</c:v>
                      </c:pt>
                    </c:strCache>
                  </c:strRef>
                </c:tx>
                <c:spPr>
                  <a:ln w="38100" cap="flat" cmpd="dbl" algn="ctr">
                    <a:solidFill>
                      <a:schemeClr val="accent1"/>
                    </a:solidFill>
                    <a:miter lim="800000"/>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numRef>
                    <c:extLst>
                      <c:ex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c:ext uri="{02D57815-91ED-43cb-92C2-25804820EDAC}">
                        <c15:formulaRef>
                          <c15:sqref>Sheet1!$F$2:$F$22</c15:sqref>
                        </c15:formulaRef>
                      </c:ext>
                    </c:extLst>
                    <c:numCache>
                      <c:formatCode>General</c:formatCode>
                      <c:ptCount val="21"/>
                      <c:pt idx="0">
                        <c:v>53</c:v>
                      </c:pt>
                      <c:pt idx="1">
                        <c:v>97</c:v>
                      </c:pt>
                      <c:pt idx="2">
                        <c:v>135</c:v>
                      </c:pt>
                      <c:pt idx="3">
                        <c:v>240</c:v>
                      </c:pt>
                      <c:pt idx="4">
                        <c:v>355</c:v>
                      </c:pt>
                      <c:pt idx="5">
                        <c:v>385</c:v>
                      </c:pt>
                      <c:pt idx="6">
                        <c:v>125</c:v>
                      </c:pt>
                      <c:pt idx="7">
                        <c:v>167</c:v>
                      </c:pt>
                      <c:pt idx="8">
                        <c:v>155</c:v>
                      </c:pt>
                      <c:pt idx="9">
                        <c:v>138</c:v>
                      </c:pt>
                      <c:pt idx="10">
                        <c:v>133</c:v>
                      </c:pt>
                      <c:pt idx="11">
                        <c:v>172</c:v>
                      </c:pt>
                      <c:pt idx="12">
                        <c:v>183</c:v>
                      </c:pt>
                      <c:pt idx="13">
                        <c:v>235</c:v>
                      </c:pt>
                      <c:pt idx="14">
                        <c:v>278</c:v>
                      </c:pt>
                      <c:pt idx="15">
                        <c:v>334</c:v>
                      </c:pt>
                      <c:pt idx="16">
                        <c:v>372</c:v>
                      </c:pt>
                      <c:pt idx="17">
                        <c:v>465</c:v>
                      </c:pt>
                      <c:pt idx="18">
                        <c:v>485</c:v>
                      </c:pt>
                      <c:pt idx="19">
                        <c:v>692</c:v>
                      </c:pt>
                    </c:numCache>
                  </c:numRef>
                </c:val>
                <c:smooth val="0"/>
                <c:extLst>
                  <c:ext xmlns:c16="http://schemas.microsoft.com/office/drawing/2014/chart" uri="{C3380CC4-5D6E-409C-BE32-E72D297353CC}">
                    <c16:uniqueId val="{00000003-D029-4DBE-B819-5E587723CD3A}"/>
                  </c:ext>
                </c:extLst>
              </c15:ser>
            </c15:filteredLineSeries>
            <c15:filteredLineSeries>
              <c15:ser>
                <c:idx val="4"/>
                <c:order val="4"/>
                <c:tx>
                  <c:strRef>
                    <c:extLst xmlns:c15="http://schemas.microsoft.com/office/drawing/2012/chart">
                      <c:ext xmlns:c15="http://schemas.microsoft.com/office/drawing/2012/chart" uri="{02D57815-91ED-43cb-92C2-25804820EDAC}">
                        <c15:formulaRef>
                          <c15:sqref>Sheet1!$J$1</c15:sqref>
                        </c15:formulaRef>
                      </c:ext>
                    </c:extLst>
                    <c:strCache>
                      <c:ptCount val="1"/>
                      <c:pt idx="0">
                        <c:v>Kunda linn</c:v>
                      </c:pt>
                    </c:strCache>
                  </c:strRef>
                </c:tx>
                <c:spPr>
                  <a:ln w="38100" cap="flat" cmpd="dbl" algn="ctr">
                    <a:solidFill>
                      <a:schemeClr val="accent5"/>
                    </a:solidFill>
                    <a:miter lim="800000"/>
                  </a:ln>
                  <a:effectLst/>
                </c:spPr>
                <c:marker>
                  <c:symbol val="circle"/>
                  <c:size val="6"/>
                  <c:spPr>
                    <a:solidFill>
                      <a:schemeClr val="accent5"/>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Sheet1!$J$2:$J$22</c15:sqref>
                        </c15:formulaRef>
                      </c:ext>
                    </c:extLst>
                    <c:numCache>
                      <c:formatCode>General</c:formatCode>
                      <c:ptCount val="21"/>
                      <c:pt idx="0">
                        <c:v>16</c:v>
                      </c:pt>
                      <c:pt idx="1">
                        <c:v>35</c:v>
                      </c:pt>
                      <c:pt idx="2">
                        <c:v>130</c:v>
                      </c:pt>
                      <c:pt idx="3">
                        <c:v>250</c:v>
                      </c:pt>
                      <c:pt idx="4">
                        <c:v>275</c:v>
                      </c:pt>
                      <c:pt idx="5">
                        <c:v>255</c:v>
                      </c:pt>
                      <c:pt idx="6">
                        <c:v>124</c:v>
                      </c:pt>
                      <c:pt idx="7">
                        <c:v>85</c:v>
                      </c:pt>
                      <c:pt idx="8">
                        <c:v>72</c:v>
                      </c:pt>
                      <c:pt idx="9">
                        <c:v>63</c:v>
                      </c:pt>
                      <c:pt idx="10">
                        <c:v>73</c:v>
                      </c:pt>
                      <c:pt idx="11">
                        <c:v>73</c:v>
                      </c:pt>
                      <c:pt idx="12">
                        <c:v>81</c:v>
                      </c:pt>
                      <c:pt idx="13">
                        <c:v>73</c:v>
                      </c:pt>
                      <c:pt idx="14">
                        <c:v>98</c:v>
                      </c:pt>
                      <c:pt idx="15">
                        <c:v>110</c:v>
                      </c:pt>
                      <c:pt idx="16">
                        <c:v>101</c:v>
                      </c:pt>
                      <c:pt idx="17">
                        <c:v>124</c:v>
                      </c:pt>
                      <c:pt idx="18">
                        <c:v>186</c:v>
                      </c:pt>
                      <c:pt idx="19">
                        <c:v>250</c:v>
                      </c:pt>
                    </c:numCache>
                  </c:numRef>
                </c:val>
                <c:smooth val="0"/>
                <c:extLst xmlns:c15="http://schemas.microsoft.com/office/drawing/2012/chart">
                  <c:ext xmlns:c16="http://schemas.microsoft.com/office/drawing/2014/chart" uri="{C3380CC4-5D6E-409C-BE32-E72D297353CC}">
                    <c16:uniqueId val="{00000004-D029-4DBE-B819-5E587723CD3A}"/>
                  </c:ext>
                </c:extLst>
              </c15:ser>
            </c15:filteredLineSeries>
            <c15:filteredLineSeries>
              <c15:ser>
                <c:idx val="5"/>
                <c:order val="5"/>
                <c:tx>
                  <c:strRef>
                    <c:extLst xmlns:c15="http://schemas.microsoft.com/office/drawing/2012/chart">
                      <c:ext xmlns:c15="http://schemas.microsoft.com/office/drawing/2012/chart" uri="{02D57815-91ED-43cb-92C2-25804820EDAC}">
                        <c15:formulaRef>
                          <c15:sqref>Sheet1!$K$1</c15:sqref>
                        </c15:formulaRef>
                      </c:ext>
                    </c:extLst>
                    <c:strCache>
                      <c:ptCount val="1"/>
                      <c:pt idx="0">
                        <c:v>Haljala alevik</c:v>
                      </c:pt>
                    </c:strCache>
                  </c:strRef>
                </c:tx>
                <c:spPr>
                  <a:ln w="38100" cap="flat" cmpd="dbl" algn="ctr">
                    <a:solidFill>
                      <a:schemeClr val="accent6"/>
                    </a:solidFill>
                    <a:miter lim="800000"/>
                  </a:ln>
                  <a:effectLst/>
                </c:spPr>
                <c:marker>
                  <c:symbol val="circle"/>
                  <c:size val="6"/>
                  <c:spPr>
                    <a:solidFill>
                      <a:schemeClr val="accent6"/>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Sheet1!$K$2:$K$22</c15:sqref>
                        </c15:formulaRef>
                      </c:ext>
                    </c:extLst>
                    <c:numCache>
                      <c:formatCode>General</c:formatCode>
                      <c:ptCount val="21"/>
                      <c:pt idx="0">
                        <c:v>62</c:v>
                      </c:pt>
                      <c:pt idx="1">
                        <c:v>166</c:v>
                      </c:pt>
                      <c:pt idx="2">
                        <c:v>211</c:v>
                      </c:pt>
                      <c:pt idx="3">
                        <c:v>308</c:v>
                      </c:pt>
                      <c:pt idx="4">
                        <c:v>552</c:v>
                      </c:pt>
                      <c:pt idx="5">
                        <c:v>500</c:v>
                      </c:pt>
                      <c:pt idx="6">
                        <c:v>0</c:v>
                      </c:pt>
                      <c:pt idx="7">
                        <c:v>0</c:v>
                      </c:pt>
                      <c:pt idx="8">
                        <c:v>0</c:v>
                      </c:pt>
                      <c:pt idx="9">
                        <c:v>261</c:v>
                      </c:pt>
                      <c:pt idx="10">
                        <c:v>227</c:v>
                      </c:pt>
                      <c:pt idx="11">
                        <c:v>242</c:v>
                      </c:pt>
                      <c:pt idx="12">
                        <c:v>261</c:v>
                      </c:pt>
                      <c:pt idx="13">
                        <c:v>283</c:v>
                      </c:pt>
                      <c:pt idx="14">
                        <c:v>328</c:v>
                      </c:pt>
                      <c:pt idx="15">
                        <c:v>384</c:v>
                      </c:pt>
                      <c:pt idx="16">
                        <c:v>330</c:v>
                      </c:pt>
                      <c:pt idx="17">
                        <c:v>422</c:v>
                      </c:pt>
                      <c:pt idx="18">
                        <c:v>188</c:v>
                      </c:pt>
                      <c:pt idx="19">
                        <c:v>731</c:v>
                      </c:pt>
                    </c:numCache>
                  </c:numRef>
                </c:val>
                <c:smooth val="0"/>
                <c:extLst xmlns:c15="http://schemas.microsoft.com/office/drawing/2012/chart">
                  <c:ext xmlns:c16="http://schemas.microsoft.com/office/drawing/2014/chart" uri="{C3380CC4-5D6E-409C-BE32-E72D297353CC}">
                    <c16:uniqueId val="{00000005-D029-4DBE-B819-5E587723CD3A}"/>
                  </c:ext>
                </c:extLst>
              </c15:ser>
            </c15:filteredLineSeries>
            <c15:filteredLineSeries>
              <c15:ser>
                <c:idx val="6"/>
                <c:order val="6"/>
                <c:tx>
                  <c:strRef>
                    <c:extLst xmlns:c15="http://schemas.microsoft.com/office/drawing/2012/chart">
                      <c:ext xmlns:c15="http://schemas.microsoft.com/office/drawing/2012/chart" uri="{02D57815-91ED-43cb-92C2-25804820EDAC}">
                        <c15:formulaRef>
                          <c15:sqref>Sheet1!$L$1</c15:sqref>
                        </c15:formulaRef>
                      </c:ext>
                    </c:extLst>
                    <c:strCache>
                      <c:ptCount val="1"/>
                      <c:pt idx="0">
                        <c:v>Sõmeru alevik</c:v>
                      </c:pt>
                    </c:strCache>
                  </c:strRef>
                </c:tx>
                <c:spPr>
                  <a:ln w="38100" cap="flat" cmpd="dbl" algn="ctr">
                    <a:solidFill>
                      <a:schemeClr val="accent1">
                        <a:lumMod val="60000"/>
                      </a:schemeClr>
                    </a:solidFill>
                    <a:miter lim="800000"/>
                  </a:ln>
                  <a:effectLst/>
                </c:spPr>
                <c:marker>
                  <c:symbol val="circle"/>
                  <c:size val="6"/>
                  <c:spPr>
                    <a:solidFill>
                      <a:schemeClr val="accent1">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Sheet1!$L$2:$L$22</c15:sqref>
                        </c15:formulaRef>
                      </c:ext>
                    </c:extLst>
                    <c:numCache>
                      <c:formatCode>General</c:formatCode>
                      <c:ptCount val="21"/>
                      <c:pt idx="0">
                        <c:v>125</c:v>
                      </c:pt>
                      <c:pt idx="1">
                        <c:v>202</c:v>
                      </c:pt>
                      <c:pt idx="2">
                        <c:v>224</c:v>
                      </c:pt>
                      <c:pt idx="3">
                        <c:v>367</c:v>
                      </c:pt>
                      <c:pt idx="4">
                        <c:v>644</c:v>
                      </c:pt>
                      <c:pt idx="5">
                        <c:v>578</c:v>
                      </c:pt>
                      <c:pt idx="6">
                        <c:v>0</c:v>
                      </c:pt>
                      <c:pt idx="7">
                        <c:v>278</c:v>
                      </c:pt>
                      <c:pt idx="8">
                        <c:v>222</c:v>
                      </c:pt>
                      <c:pt idx="9">
                        <c:v>304</c:v>
                      </c:pt>
                      <c:pt idx="10">
                        <c:v>249</c:v>
                      </c:pt>
                      <c:pt idx="11">
                        <c:v>345</c:v>
                      </c:pt>
                      <c:pt idx="12">
                        <c:v>308</c:v>
                      </c:pt>
                      <c:pt idx="13">
                        <c:v>375</c:v>
                      </c:pt>
                      <c:pt idx="14">
                        <c:v>390</c:v>
                      </c:pt>
                      <c:pt idx="15">
                        <c:v>571</c:v>
                      </c:pt>
                      <c:pt idx="16">
                        <c:v>458</c:v>
                      </c:pt>
                      <c:pt idx="17">
                        <c:v>492</c:v>
                      </c:pt>
                      <c:pt idx="18">
                        <c:v>647</c:v>
                      </c:pt>
                      <c:pt idx="19">
                        <c:v>833</c:v>
                      </c:pt>
                    </c:numCache>
                  </c:numRef>
                </c:val>
                <c:smooth val="0"/>
                <c:extLst xmlns:c15="http://schemas.microsoft.com/office/drawing/2012/chart">
                  <c:ext xmlns:c16="http://schemas.microsoft.com/office/drawing/2014/chart" uri="{C3380CC4-5D6E-409C-BE32-E72D297353CC}">
                    <c16:uniqueId val="{00000006-D029-4DBE-B819-5E587723CD3A}"/>
                  </c:ext>
                </c:extLst>
              </c15:ser>
            </c15:filteredLineSeries>
            <c15:filteredLineSeries>
              <c15:ser>
                <c:idx val="7"/>
                <c:order val="7"/>
                <c:tx>
                  <c:strRef>
                    <c:extLst xmlns:c15="http://schemas.microsoft.com/office/drawing/2012/chart">
                      <c:ext xmlns:c15="http://schemas.microsoft.com/office/drawing/2012/chart" uri="{02D57815-91ED-43cb-92C2-25804820EDAC}">
                        <c15:formulaRef>
                          <c15:sqref>Sheet1!$M$1</c15:sqref>
                        </c15:formulaRef>
                      </c:ext>
                    </c:extLst>
                    <c:strCache>
                      <c:ptCount val="1"/>
                      <c:pt idx="0">
                        <c:v>Vinni alevik</c:v>
                      </c:pt>
                    </c:strCache>
                  </c:strRef>
                </c:tx>
                <c:spPr>
                  <a:ln w="38100" cap="flat" cmpd="dbl" algn="ctr">
                    <a:solidFill>
                      <a:schemeClr val="accent2">
                        <a:lumMod val="60000"/>
                      </a:schemeClr>
                    </a:solidFill>
                    <a:miter lim="800000"/>
                  </a:ln>
                  <a:effectLst/>
                </c:spPr>
                <c:marker>
                  <c:symbol val="circle"/>
                  <c:size val="6"/>
                  <c:spPr>
                    <a:solidFill>
                      <a:schemeClr val="accent2">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Sheet1!$M$2:$M$22</c15:sqref>
                        </c15:formulaRef>
                      </c:ext>
                    </c:extLst>
                    <c:numCache>
                      <c:formatCode>General</c:formatCode>
                      <c:ptCount val="21"/>
                      <c:pt idx="0">
                        <c:v>0</c:v>
                      </c:pt>
                      <c:pt idx="1">
                        <c:v>137</c:v>
                      </c:pt>
                      <c:pt idx="2">
                        <c:v>192</c:v>
                      </c:pt>
                      <c:pt idx="3">
                        <c:v>384</c:v>
                      </c:pt>
                      <c:pt idx="4">
                        <c:v>606</c:v>
                      </c:pt>
                      <c:pt idx="5">
                        <c:v>0</c:v>
                      </c:pt>
                      <c:pt idx="6">
                        <c:v>0</c:v>
                      </c:pt>
                      <c:pt idx="7">
                        <c:v>0</c:v>
                      </c:pt>
                      <c:pt idx="8">
                        <c:v>185</c:v>
                      </c:pt>
                      <c:pt idx="9">
                        <c:v>200</c:v>
                      </c:pt>
                      <c:pt idx="10">
                        <c:v>172</c:v>
                      </c:pt>
                      <c:pt idx="11">
                        <c:v>206</c:v>
                      </c:pt>
                      <c:pt idx="12">
                        <c:v>279</c:v>
                      </c:pt>
                      <c:pt idx="13">
                        <c:v>250</c:v>
                      </c:pt>
                      <c:pt idx="14">
                        <c:v>277</c:v>
                      </c:pt>
                      <c:pt idx="15">
                        <c:v>325</c:v>
                      </c:pt>
                      <c:pt idx="16">
                        <c:v>390</c:v>
                      </c:pt>
                      <c:pt idx="17">
                        <c:v>350</c:v>
                      </c:pt>
                      <c:pt idx="18">
                        <c:v>456</c:v>
                      </c:pt>
                      <c:pt idx="19">
                        <c:v>566</c:v>
                      </c:pt>
                    </c:numCache>
                  </c:numRef>
                </c:val>
                <c:smooth val="0"/>
                <c:extLst xmlns:c15="http://schemas.microsoft.com/office/drawing/2012/chart">
                  <c:ext xmlns:c16="http://schemas.microsoft.com/office/drawing/2014/chart" uri="{C3380CC4-5D6E-409C-BE32-E72D297353CC}">
                    <c16:uniqueId val="{00000007-D029-4DBE-B819-5E587723CD3A}"/>
                  </c:ext>
                </c:extLst>
              </c15:ser>
            </c15:filteredLineSeries>
            <c15:filteredLineSeries>
              <c15:ser>
                <c:idx val="8"/>
                <c:order val="8"/>
                <c:tx>
                  <c:strRef>
                    <c:extLst xmlns:c15="http://schemas.microsoft.com/office/drawing/2012/chart">
                      <c:ext xmlns:c15="http://schemas.microsoft.com/office/drawing/2012/chart" uri="{02D57815-91ED-43cb-92C2-25804820EDAC}">
                        <c15:formulaRef>
                          <c15:sqref>Sheet1!$N$1</c15:sqref>
                        </c15:formulaRef>
                      </c:ext>
                    </c:extLst>
                    <c:strCache>
                      <c:ptCount val="1"/>
                      <c:pt idx="0">
                        <c:v>Väike-Maarja alevik</c:v>
                      </c:pt>
                    </c:strCache>
                  </c:strRef>
                </c:tx>
                <c:spPr>
                  <a:ln w="38100" cap="flat" cmpd="dbl" algn="ctr">
                    <a:solidFill>
                      <a:schemeClr val="accent3">
                        <a:lumMod val="60000"/>
                      </a:schemeClr>
                    </a:solidFill>
                    <a:miter lim="800000"/>
                  </a:ln>
                  <a:effectLst/>
                </c:spPr>
                <c:marker>
                  <c:symbol val="circle"/>
                  <c:size val="6"/>
                  <c:spPr>
                    <a:solidFill>
                      <a:schemeClr val="accent3">
                        <a:lumMod val="60000"/>
                      </a:schemeClr>
                    </a:solidFill>
                    <a:ln w="9525" cap="flat" cmpd="sng" algn="ctr">
                      <a:solidFill>
                        <a:schemeClr val="lt1"/>
                      </a:solidFill>
                      <a:round/>
                    </a:ln>
                    <a:effectLst/>
                  </c:spPr>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Sheet1!$N$2:$N$22</c15:sqref>
                        </c15:formulaRef>
                      </c:ext>
                    </c:extLst>
                    <c:numCache>
                      <c:formatCode>General</c:formatCode>
                      <c:ptCount val="21"/>
                      <c:pt idx="0">
                        <c:v>0</c:v>
                      </c:pt>
                      <c:pt idx="1">
                        <c:v>0</c:v>
                      </c:pt>
                      <c:pt idx="2">
                        <c:v>80</c:v>
                      </c:pt>
                      <c:pt idx="3">
                        <c:v>91</c:v>
                      </c:pt>
                      <c:pt idx="4">
                        <c:v>147</c:v>
                      </c:pt>
                      <c:pt idx="5">
                        <c:v>256</c:v>
                      </c:pt>
                      <c:pt idx="6">
                        <c:v>190</c:v>
                      </c:pt>
                      <c:pt idx="7">
                        <c:v>98</c:v>
                      </c:pt>
                      <c:pt idx="8">
                        <c:v>150</c:v>
                      </c:pt>
                      <c:pt idx="9">
                        <c:v>229</c:v>
                      </c:pt>
                      <c:pt idx="10">
                        <c:v>114</c:v>
                      </c:pt>
                      <c:pt idx="11">
                        <c:v>141</c:v>
                      </c:pt>
                      <c:pt idx="12">
                        <c:v>149</c:v>
                      </c:pt>
                      <c:pt idx="13">
                        <c:v>164</c:v>
                      </c:pt>
                      <c:pt idx="14">
                        <c:v>134</c:v>
                      </c:pt>
                      <c:pt idx="15">
                        <c:v>179</c:v>
                      </c:pt>
                      <c:pt idx="16">
                        <c:v>178</c:v>
                      </c:pt>
                      <c:pt idx="17">
                        <c:v>203</c:v>
                      </c:pt>
                      <c:pt idx="18">
                        <c:v>248</c:v>
                      </c:pt>
                      <c:pt idx="19">
                        <c:v>305</c:v>
                      </c:pt>
                    </c:numCache>
                  </c:numRef>
                </c:val>
                <c:smooth val="0"/>
                <c:extLst xmlns:c15="http://schemas.microsoft.com/office/drawing/2012/chart">
                  <c:ext xmlns:c16="http://schemas.microsoft.com/office/drawing/2014/chart" uri="{C3380CC4-5D6E-409C-BE32-E72D297353CC}">
                    <c16:uniqueId val="{00000008-D029-4DBE-B819-5E587723CD3A}"/>
                  </c:ext>
                </c:extLst>
              </c15:ser>
            </c15:filteredLineSeries>
            <c15:filteredLineSeries>
              <c15:ser>
                <c:idx val="9"/>
                <c:order val="9"/>
                <c:tx>
                  <c:strRef>
                    <c:extLst xmlns:c15="http://schemas.microsoft.com/office/drawing/2012/chart">
                      <c:ext xmlns:c15="http://schemas.microsoft.com/office/drawing/2012/chart" uri="{02D57815-91ED-43cb-92C2-25804820EDAC}">
                        <c15:formulaRef>
                          <c15:sqref>Sheet1!$O$1</c15:sqref>
                        </c15:formulaRef>
                      </c:ext>
                    </c:extLst>
                    <c:strCache>
                      <c:ptCount val="1"/>
                      <c:pt idx="0">
                        <c:v>L-Virumaa keskmine brutopalk (Statistikaamet)</c:v>
                      </c:pt>
                    </c:strCache>
                  </c:strRef>
                </c:tx>
                <c:spPr>
                  <a:ln w="38100" cap="flat" cmpd="dbl" algn="ctr">
                    <a:solidFill>
                      <a:schemeClr val="accent4">
                        <a:lumMod val="60000"/>
                      </a:schemeClr>
                    </a:solidFill>
                    <a:miter lim="800000"/>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et-EE"/>
                    </a:p>
                  </c:txPr>
                  <c:dLblPos val="t"/>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extLst xmlns:c15="http://schemas.microsoft.com/office/drawing/2012/chart">
                      <c:ext xmlns:c15="http://schemas.microsoft.com/office/drawing/2012/chart" uri="{02D57815-91ED-43cb-92C2-25804820EDAC}">
                        <c15:formulaRef>
                          <c15:sqref>Sheet1!$E$2:$E$22</c15:sqref>
                        </c15:formulaRef>
                      </c:ext>
                    </c:extLst>
                    <c:numCache>
                      <c:formatCode>General</c:formatCode>
                      <c:ptCount val="21"/>
                      <c:pt idx="0">
                        <c:v>2003</c:v>
                      </c:pt>
                      <c:pt idx="1">
                        <c:v>2004</c:v>
                      </c:pt>
                      <c:pt idx="2">
                        <c:v>2005</c:v>
                      </c:pt>
                      <c:pt idx="3">
                        <c:v>2006</c:v>
                      </c:pt>
                      <c:pt idx="4">
                        <c:v>2007</c:v>
                      </c:pt>
                      <c:pt idx="5">
                        <c:v>2008</c:v>
                      </c:pt>
                      <c:pt idx="6">
                        <c:v>2009</c:v>
                      </c:pt>
                      <c:pt idx="7">
                        <c:v>2010</c:v>
                      </c:pt>
                      <c:pt idx="8">
                        <c:v>2011</c:v>
                      </c:pt>
                      <c:pt idx="9">
                        <c:v>2012</c:v>
                      </c:pt>
                      <c:pt idx="10">
                        <c:v>2013</c:v>
                      </c:pt>
                      <c:pt idx="11">
                        <c:v>2014</c:v>
                      </c:pt>
                      <c:pt idx="12">
                        <c:v>2015</c:v>
                      </c:pt>
                      <c:pt idx="13">
                        <c:v>2016</c:v>
                      </c:pt>
                      <c:pt idx="14">
                        <c:v>2017</c:v>
                      </c:pt>
                      <c:pt idx="15">
                        <c:v>2018</c:v>
                      </c:pt>
                      <c:pt idx="16">
                        <c:v>2019</c:v>
                      </c:pt>
                      <c:pt idx="17">
                        <c:v>2020</c:v>
                      </c:pt>
                      <c:pt idx="18">
                        <c:v>2021</c:v>
                      </c:pt>
                      <c:pt idx="19">
                        <c:v>2022</c:v>
                      </c:pt>
                      <c:pt idx="20">
                        <c:v>2023</c:v>
                      </c:pt>
                    </c:numCache>
                  </c:numRef>
                </c:cat>
                <c:val>
                  <c:numRef>
                    <c:extLst xmlns:c15="http://schemas.microsoft.com/office/drawing/2012/chart">
                      <c:ext xmlns:c15="http://schemas.microsoft.com/office/drawing/2012/chart" uri="{02D57815-91ED-43cb-92C2-25804820EDAC}">
                        <c15:formulaRef>
                          <c15:sqref>Sheet1!$O$2:$O$22</c15:sqref>
                        </c15:formulaRef>
                      </c:ext>
                    </c:extLst>
                    <c:numCache>
                      <c:formatCode>General</c:formatCode>
                      <c:ptCount val="21"/>
                      <c:pt idx="3">
                        <c:v>467</c:v>
                      </c:pt>
                      <c:pt idx="4">
                        <c:v>559</c:v>
                      </c:pt>
                      <c:pt idx="5">
                        <c:v>668</c:v>
                      </c:pt>
                      <c:pt idx="6">
                        <c:v>624</c:v>
                      </c:pt>
                      <c:pt idx="7">
                        <c:v>648</c:v>
                      </c:pt>
                      <c:pt idx="8">
                        <c:v>644</c:v>
                      </c:pt>
                      <c:pt idx="9">
                        <c:v>741</c:v>
                      </c:pt>
                      <c:pt idx="10">
                        <c:v>790</c:v>
                      </c:pt>
                      <c:pt idx="11">
                        <c:v>836</c:v>
                      </c:pt>
                      <c:pt idx="12">
                        <c:v>895</c:v>
                      </c:pt>
                      <c:pt idx="13">
                        <c:v>942</c:v>
                      </c:pt>
                      <c:pt idx="14">
                        <c:v>976</c:v>
                      </c:pt>
                      <c:pt idx="15">
                        <c:v>1021</c:v>
                      </c:pt>
                      <c:pt idx="16">
                        <c:v>1095</c:v>
                      </c:pt>
                      <c:pt idx="17">
                        <c:v>1226</c:v>
                      </c:pt>
                      <c:pt idx="18">
                        <c:v>1292</c:v>
                      </c:pt>
                      <c:pt idx="19">
                        <c:v>1340</c:v>
                      </c:pt>
                    </c:numCache>
                  </c:numRef>
                </c:val>
                <c:smooth val="0"/>
                <c:extLst xmlns:c15="http://schemas.microsoft.com/office/drawing/2012/chart">
                  <c:ext xmlns:c16="http://schemas.microsoft.com/office/drawing/2014/chart" uri="{C3380CC4-5D6E-409C-BE32-E72D297353CC}">
                    <c16:uniqueId val="{00000009-D029-4DBE-B819-5E587723CD3A}"/>
                  </c:ext>
                </c:extLst>
              </c15:ser>
            </c15:filteredLineSeries>
          </c:ext>
        </c:extLst>
      </c:lineChart>
      <c:catAx>
        <c:axId val="540684168"/>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crossAx val="540679904"/>
        <c:crosses val="autoZero"/>
        <c:auto val="1"/>
        <c:lblAlgn val="ctr"/>
        <c:lblOffset val="100"/>
        <c:noMultiLvlLbl val="0"/>
      </c:catAx>
      <c:valAx>
        <c:axId val="540679904"/>
        <c:scaling>
          <c:orientation val="minMax"/>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crossAx val="540684168"/>
        <c:crosses val="autoZero"/>
        <c:crossBetween val="between"/>
      </c:valAx>
      <c:spPr>
        <a:noFill/>
        <a:ln>
          <a:noFill/>
        </a:ln>
        <a:effectLst/>
      </c:spPr>
    </c:plotArea>
    <c:legend>
      <c:legendPos val="t"/>
      <c:layout>
        <c:manualLayout>
          <c:xMode val="edge"/>
          <c:yMode val="edge"/>
          <c:x val="0.20064497659411587"/>
          <c:y val="0.11580288300368756"/>
          <c:w val="0.56257200804020546"/>
          <c:h val="8.6000938652363398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t-EE"/>
        </a:p>
      </c:txPr>
    </c:legend>
    <c:plotVisOnly val="1"/>
    <c:dispBlanksAs val="gap"/>
    <c:showDLblsOverMax val="0"/>
  </c:chart>
  <c:spPr>
    <a:noFill/>
    <a:ln>
      <a:noFill/>
    </a:ln>
    <a:effectLst/>
  </c:spPr>
  <c:txPr>
    <a:bodyPr/>
    <a:lstStyle/>
    <a:p>
      <a:pPr>
        <a:defRPr sz="1600"/>
      </a:pPr>
      <a:endParaRPr lang="et-E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900"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äise kohatäid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t-EE"/>
          </a:p>
        </p:txBody>
      </p:sp>
      <p:sp>
        <p:nvSpPr>
          <p:cNvPr id="3" name="Kuupäeva kohatäid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5C8FED-9199-4653-9A0A-719E78994802}" type="datetimeFigureOut">
              <a:rPr lang="et-EE" smtClean="0"/>
              <a:t>04.10.2023</a:t>
            </a:fld>
            <a:endParaRPr lang="et-EE"/>
          </a:p>
        </p:txBody>
      </p:sp>
      <p:sp>
        <p:nvSpPr>
          <p:cNvPr id="4" name="Slaidi pildi kohatä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t-EE"/>
          </a:p>
        </p:txBody>
      </p:sp>
      <p:sp>
        <p:nvSpPr>
          <p:cNvPr id="5" name="Märkmete kohatäid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6" name="Jaluse kohatäid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t-EE"/>
          </a:p>
        </p:txBody>
      </p:sp>
      <p:sp>
        <p:nvSpPr>
          <p:cNvPr id="7" name="Slaidinumbri kohatä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CB2506-FDB5-4590-B6B5-A7D6C198C4C9}" type="slidenum">
              <a:rPr lang="et-EE" smtClean="0"/>
              <a:t>‹#›</a:t>
            </a:fld>
            <a:endParaRPr lang="et-EE"/>
          </a:p>
        </p:txBody>
      </p:sp>
    </p:spTree>
    <p:extLst>
      <p:ext uri="{BB962C8B-B14F-4D97-AF65-F5344CB8AC3E}">
        <p14:creationId xmlns:p14="http://schemas.microsoft.com/office/powerpoint/2010/main" val="423396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Sisseränne toob rahvaarvu üles.</a:t>
            </a:r>
          </a:p>
        </p:txBody>
      </p:sp>
      <p:sp>
        <p:nvSpPr>
          <p:cNvPr id="4" name="Slide Number Placeholder 3"/>
          <p:cNvSpPr>
            <a:spLocks noGrp="1"/>
          </p:cNvSpPr>
          <p:nvPr>
            <p:ph type="sldNum" sz="quarter" idx="5"/>
          </p:nvPr>
        </p:nvSpPr>
        <p:spPr/>
        <p:txBody>
          <a:bodyPr/>
          <a:lstStyle/>
          <a:p>
            <a:fld id="{ABCB2506-FDB5-4590-B6B5-A7D6C198C4C9}" type="slidenum">
              <a:rPr lang="et-EE" smtClean="0"/>
              <a:t>2</a:t>
            </a:fld>
            <a:endParaRPr lang="et-EE"/>
          </a:p>
        </p:txBody>
      </p:sp>
    </p:spTree>
    <p:extLst>
      <p:ext uri="{BB962C8B-B14F-4D97-AF65-F5344CB8AC3E}">
        <p14:creationId xmlns:p14="http://schemas.microsoft.com/office/powerpoint/2010/main" val="1983765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Sünnitusealiste naiste osakaal langeb, vanemaealiste osakaal jätkab tõusu. +85 vanusegrupis 1 mehe kohta 5 naist. Toob kaasa muutused teenustes, ligipääsetavuse osas. +65 üksiku naisterahva sündroom.</a:t>
            </a:r>
          </a:p>
        </p:txBody>
      </p:sp>
      <p:sp>
        <p:nvSpPr>
          <p:cNvPr id="4" name="Slide Number Placeholder 3"/>
          <p:cNvSpPr>
            <a:spLocks noGrp="1"/>
          </p:cNvSpPr>
          <p:nvPr>
            <p:ph type="sldNum" sz="quarter" idx="5"/>
          </p:nvPr>
        </p:nvSpPr>
        <p:spPr/>
        <p:txBody>
          <a:bodyPr/>
          <a:lstStyle/>
          <a:p>
            <a:fld id="{ABCB2506-FDB5-4590-B6B5-A7D6C198C4C9}" type="slidenum">
              <a:rPr lang="et-EE" smtClean="0"/>
              <a:t>3</a:t>
            </a:fld>
            <a:endParaRPr lang="et-EE"/>
          </a:p>
        </p:txBody>
      </p:sp>
    </p:spTree>
    <p:extLst>
      <p:ext uri="{BB962C8B-B14F-4D97-AF65-F5344CB8AC3E}">
        <p14:creationId xmlns:p14="http://schemas.microsoft.com/office/powerpoint/2010/main" val="1453624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Norm ränne ca 250-300 ini/a, 2022 773 ini</a:t>
            </a:r>
          </a:p>
        </p:txBody>
      </p:sp>
      <p:sp>
        <p:nvSpPr>
          <p:cNvPr id="4" name="Slide Number Placeholder 3"/>
          <p:cNvSpPr>
            <a:spLocks noGrp="1"/>
          </p:cNvSpPr>
          <p:nvPr>
            <p:ph type="sldNum" sz="quarter" idx="5"/>
          </p:nvPr>
        </p:nvSpPr>
        <p:spPr/>
        <p:txBody>
          <a:bodyPr/>
          <a:lstStyle/>
          <a:p>
            <a:fld id="{ABCB2506-FDB5-4590-B6B5-A7D6C198C4C9}" type="slidenum">
              <a:rPr lang="et-EE" smtClean="0"/>
              <a:t>4</a:t>
            </a:fld>
            <a:endParaRPr lang="et-EE"/>
          </a:p>
        </p:txBody>
      </p:sp>
    </p:spTree>
    <p:extLst>
      <p:ext uri="{BB962C8B-B14F-4D97-AF65-F5344CB8AC3E}">
        <p14:creationId xmlns:p14="http://schemas.microsoft.com/office/powerpoint/2010/main" val="535071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Norm 400-500 ini/a</a:t>
            </a:r>
          </a:p>
        </p:txBody>
      </p:sp>
      <p:sp>
        <p:nvSpPr>
          <p:cNvPr id="4" name="Slide Number Placeholder 3"/>
          <p:cNvSpPr>
            <a:spLocks noGrp="1"/>
          </p:cNvSpPr>
          <p:nvPr>
            <p:ph type="sldNum" sz="quarter" idx="5"/>
          </p:nvPr>
        </p:nvSpPr>
        <p:spPr/>
        <p:txBody>
          <a:bodyPr/>
          <a:lstStyle/>
          <a:p>
            <a:fld id="{ABCB2506-FDB5-4590-B6B5-A7D6C198C4C9}" type="slidenum">
              <a:rPr lang="et-EE" smtClean="0"/>
              <a:t>5</a:t>
            </a:fld>
            <a:endParaRPr lang="et-EE"/>
          </a:p>
        </p:txBody>
      </p:sp>
    </p:spTree>
    <p:extLst>
      <p:ext uri="{BB962C8B-B14F-4D97-AF65-F5344CB8AC3E}">
        <p14:creationId xmlns:p14="http://schemas.microsoft.com/office/powerpoint/2010/main" val="1619241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+ 4 rühma, +35 last, väikerühmad.</a:t>
            </a:r>
          </a:p>
        </p:txBody>
      </p:sp>
      <p:sp>
        <p:nvSpPr>
          <p:cNvPr id="4" name="Slide Number Placeholder 3"/>
          <p:cNvSpPr>
            <a:spLocks noGrp="1"/>
          </p:cNvSpPr>
          <p:nvPr>
            <p:ph type="sldNum" sz="quarter" idx="5"/>
          </p:nvPr>
        </p:nvSpPr>
        <p:spPr/>
        <p:txBody>
          <a:bodyPr/>
          <a:lstStyle/>
          <a:p>
            <a:fld id="{ABCB2506-FDB5-4590-B6B5-A7D6C198C4C9}" type="slidenum">
              <a:rPr lang="et-EE" smtClean="0"/>
              <a:t>6</a:t>
            </a:fld>
            <a:endParaRPr lang="et-EE"/>
          </a:p>
        </p:txBody>
      </p:sp>
    </p:spTree>
    <p:extLst>
      <p:ext uri="{BB962C8B-B14F-4D97-AF65-F5344CB8AC3E}">
        <p14:creationId xmlns:p14="http://schemas.microsoft.com/office/powerpoint/2010/main" val="3041988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9</a:t>
            </a:fld>
            <a:endParaRPr lang="et-EE"/>
          </a:p>
        </p:txBody>
      </p:sp>
    </p:spTree>
    <p:extLst>
      <p:ext uri="{BB962C8B-B14F-4D97-AF65-F5344CB8AC3E}">
        <p14:creationId xmlns:p14="http://schemas.microsoft.com/office/powerpoint/2010/main" val="1114013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10</a:t>
            </a:fld>
            <a:endParaRPr lang="et-EE"/>
          </a:p>
        </p:txBody>
      </p:sp>
    </p:spTree>
    <p:extLst>
      <p:ext uri="{BB962C8B-B14F-4D97-AF65-F5344CB8AC3E}">
        <p14:creationId xmlns:p14="http://schemas.microsoft.com/office/powerpoint/2010/main" val="727312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t-EE" dirty="0"/>
              <a:t>Õpilaste üldarv stabiilne, KOV gümnaasiumi läheb ca 33%</a:t>
            </a:r>
          </a:p>
        </p:txBody>
      </p:sp>
      <p:sp>
        <p:nvSpPr>
          <p:cNvPr id="4" name="Slide Number Placeholder 3"/>
          <p:cNvSpPr>
            <a:spLocks noGrp="1"/>
          </p:cNvSpPr>
          <p:nvPr>
            <p:ph type="sldNum" sz="quarter" idx="5"/>
          </p:nvPr>
        </p:nvSpPr>
        <p:spPr/>
        <p:txBody>
          <a:bodyPr/>
          <a:lstStyle/>
          <a:p>
            <a:fld id="{ABCB2506-FDB5-4590-B6B5-A7D6C198C4C9}" type="slidenum">
              <a:rPr lang="et-EE" smtClean="0"/>
              <a:t>12</a:t>
            </a:fld>
            <a:endParaRPr lang="et-EE"/>
          </a:p>
        </p:txBody>
      </p:sp>
    </p:spTree>
    <p:extLst>
      <p:ext uri="{BB962C8B-B14F-4D97-AF65-F5344CB8AC3E}">
        <p14:creationId xmlns:p14="http://schemas.microsoft.com/office/powerpoint/2010/main" val="69474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itelslai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2404534"/>
            <a:ext cx="7766936" cy="1646302"/>
          </a:xfrm>
        </p:spPr>
        <p:txBody>
          <a:bodyPr anchor="b">
            <a:noAutofit/>
          </a:bodyPr>
          <a:lstStyle>
            <a:lvl1pPr algn="r">
              <a:defRPr sz="5400">
                <a:solidFill>
                  <a:srgbClr val="009E3B"/>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rgbClr val="009E3B"/>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009E3B"/>
                </a:solidFill>
              </a:defRPr>
            </a:lvl1pPr>
          </a:lstStyle>
          <a:p>
            <a:fld id="{7CE318E8-3F3F-4934-ABFB-9BEB92DCDCC9}" type="datetime1">
              <a:rPr lang="et-EE" smtClean="0"/>
              <a:pPr/>
              <a:t>04.10.2023</a:t>
            </a:fld>
            <a:endParaRPr lang="et-EE" dirty="0"/>
          </a:p>
        </p:txBody>
      </p:sp>
      <p:sp>
        <p:nvSpPr>
          <p:cNvPr id="5" name="Footer Placeholder 4"/>
          <p:cNvSpPr>
            <a:spLocks noGrp="1"/>
          </p:cNvSpPr>
          <p:nvPr>
            <p:ph type="ftr" sz="quarter" idx="11"/>
          </p:nvPr>
        </p:nvSpPr>
        <p:spPr/>
        <p:txBody>
          <a:bodyPr/>
          <a:lstStyle>
            <a:lvl1pPr>
              <a:defRPr>
                <a:solidFill>
                  <a:srgbClr val="009E3B"/>
                </a:solidFill>
              </a:defRPr>
            </a:lvl1pPr>
          </a:lstStyle>
          <a:p>
            <a:r>
              <a:rPr lang="fi-FI"/>
              <a:t>Tapa Vallavalitsus | Pikk 15, Tapa | 322 9650 | vallavalitsus@tapa.ee | www.tapa.ee</a:t>
            </a:r>
            <a:endParaRPr lang="et-EE"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9F1D2D8F-F5A0-48B9-82D4-5E59CC4642C5}" type="slidenum">
              <a:rPr lang="et-EE" smtClean="0"/>
              <a:pPr/>
              <a:t>‹#›</a:t>
            </a:fld>
            <a:endParaRPr lang="et-EE" dirty="0"/>
          </a:p>
        </p:txBody>
      </p:sp>
    </p:spTree>
    <p:extLst>
      <p:ext uri="{BB962C8B-B14F-4D97-AF65-F5344CB8AC3E}">
        <p14:creationId xmlns:p14="http://schemas.microsoft.com/office/powerpoint/2010/main" val="2324365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ealkiri ja pildiallkiri">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9820800"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9820800" cy="1570962"/>
          </a:xfrm>
        </p:spPr>
        <p:txBody>
          <a:bodyPr anchor="ctr">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D94FDF-1EC8-462E-B85B-23999B1CC782}"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6070209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Viiteallkirjaga tsitaa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93600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8640000" cy="381000"/>
          </a:xfrm>
        </p:spPr>
        <p:txBody>
          <a:bodyPr anchor="ctr">
            <a:noAutofit/>
          </a:bodyPr>
          <a:lstStyle>
            <a:lvl1pPr marL="0" indent="0">
              <a:buFontTx/>
              <a:buNone/>
              <a:defRPr sz="16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9820800" cy="1570962"/>
          </a:xfrm>
        </p:spPr>
        <p:txBody>
          <a:bodyPr anchor="ctr">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AB79DC-EE26-4FBC-BFA7-9128699527C7}"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3067146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Visiitkaart">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9820800"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5DEC7B3-0F55-4ACB-87DA-1636DC164A56}"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9484416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sitaadi visiitkaar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93600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1" y="4013200"/>
            <a:ext cx="9820800" cy="514248"/>
          </a:xfrm>
        </p:spPr>
        <p:txBody>
          <a:bodyPr anchor="b">
            <a:noAutofit/>
          </a:bodyPr>
          <a:lstStyle>
            <a:lvl1pPr marL="0" indent="0">
              <a:buFontTx/>
              <a:buNone/>
              <a:defRPr sz="24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C4E665-DBB2-4009-AFAA-BE4B3774C720}"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770435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Õige või vale">
    <p:spTree>
      <p:nvGrpSpPr>
        <p:cNvPr id="1" name=""/>
        <p:cNvGrpSpPr/>
        <p:nvPr/>
      </p:nvGrpSpPr>
      <p:grpSpPr>
        <a:xfrm>
          <a:off x="0" y="0"/>
          <a:ext cx="0" cy="0"/>
          <a:chOff x="0" y="0"/>
          <a:chExt cx="0" cy="0"/>
        </a:xfrm>
      </p:grpSpPr>
      <p:sp>
        <p:nvSpPr>
          <p:cNvPr id="2" name="Title 1"/>
          <p:cNvSpPr>
            <a:spLocks noGrp="1"/>
          </p:cNvSpPr>
          <p:nvPr>
            <p:ph type="title"/>
          </p:nvPr>
        </p:nvSpPr>
        <p:spPr>
          <a:xfrm>
            <a:off x="685798" y="609600"/>
            <a:ext cx="9820800"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1" y="4013200"/>
            <a:ext cx="9820800" cy="514248"/>
          </a:xfrm>
        </p:spPr>
        <p:txBody>
          <a:bodyPr anchor="b">
            <a:noAutofit/>
          </a:bodyPr>
          <a:lstStyle>
            <a:lvl1pPr marL="0" indent="0">
              <a:buFontTx/>
              <a:buNone/>
              <a:defRPr sz="2400">
                <a:solidFill>
                  <a:schemeClr val="bg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9820800" cy="1513914"/>
          </a:xfrm>
        </p:spPr>
        <p:txBody>
          <a:bodyPr anchor="t">
            <a:normAutofit/>
          </a:bodyPr>
          <a:lstStyle>
            <a:lvl1pPr marL="0" indent="0" algn="l">
              <a:buNone/>
              <a:defRPr sz="18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9044EA-2922-4EF6-ADBF-4BEB0BF4E902}"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1054104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EC05C9E-D77B-4CBE-949F-4A348A81E86C}"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1670827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2062"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785628"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8F3B80-9AD5-4E9F-822A-5C1C5DC4600B}"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458763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97832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bg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E5E276-ABDC-44E9-B0D3-3A9599650A41}" type="datetime1">
              <a:rPr lang="et-EE" smtClean="0"/>
              <a:t>04.10.2023</a:t>
            </a:fld>
            <a:endParaRPr lang="et-EE"/>
          </a:p>
        </p:txBody>
      </p:sp>
      <p:sp>
        <p:nvSpPr>
          <p:cNvPr id="5" name="Footer Placeholder 4"/>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836396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19216"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77333" y="2160589"/>
            <a:ext cx="4788000"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708550" y="2160589"/>
            <a:ext cx="4788000"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C817D4-C1D5-4EA2-AC53-0409FAAB00CF}" type="datetime1">
              <a:rPr lang="et-EE" smtClean="0"/>
              <a:t>04.10.2023</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043371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19216"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4" y="2160983"/>
            <a:ext cx="478800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4" y="2737245"/>
            <a:ext cx="4788000"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708550" y="2160983"/>
            <a:ext cx="478800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708550" y="2737245"/>
            <a:ext cx="4788000"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FBFD20-6A43-4D71-A026-ACEC977A2DF7}" type="datetime1">
              <a:rPr lang="et-EE" smtClean="0"/>
              <a:t>04.10.2023</a:t>
            </a:fld>
            <a:endParaRPr lang="et-EE"/>
          </a:p>
        </p:txBody>
      </p:sp>
      <p:sp>
        <p:nvSpPr>
          <p:cNvPr id="8" name="Footer Placeholder 7"/>
          <p:cNvSpPr>
            <a:spLocks noGrp="1"/>
          </p:cNvSpPr>
          <p:nvPr>
            <p:ph type="ftr" sz="quarter" idx="11"/>
          </p:nvPr>
        </p:nvSpPr>
        <p:spPr/>
        <p:txBody>
          <a:bodyPr/>
          <a:lstStyle/>
          <a:p>
            <a:r>
              <a:rPr lang="fi-FI"/>
              <a:t>Tapa Vallavalitsus | Pikk 15, Tapa | 322 9650 | vallavalitsus@tapa.ee | www.tapa.ee</a:t>
            </a:r>
            <a:endParaRPr lang="et-EE"/>
          </a:p>
        </p:txBody>
      </p:sp>
      <p:sp>
        <p:nvSpPr>
          <p:cNvPr id="9" name="Slide Number Placeholder 8"/>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891515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9820800"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73DAF2-E775-4B67-A7B9-5E082A592990}" type="datetime1">
              <a:rPr lang="et-EE" smtClean="0"/>
              <a:t>04.10.2023</a:t>
            </a:fld>
            <a:endParaRPr lang="et-EE"/>
          </a:p>
        </p:txBody>
      </p:sp>
      <p:sp>
        <p:nvSpPr>
          <p:cNvPr id="4" name="Footer Placeholder 3"/>
          <p:cNvSpPr>
            <a:spLocks noGrp="1"/>
          </p:cNvSpPr>
          <p:nvPr>
            <p:ph type="ftr" sz="quarter" idx="11"/>
          </p:nvPr>
        </p:nvSpPr>
        <p:spPr/>
        <p:txBody>
          <a:bodyPr/>
          <a:lstStyle/>
          <a:p>
            <a:r>
              <a:rPr lang="fi-FI"/>
              <a:t>Tapa Vallavalitsus | Pikk 15, Tapa | 322 9650 | vallavalitsus@tapa.ee | www.tapa.ee</a:t>
            </a:r>
            <a:endParaRPr lang="et-EE"/>
          </a:p>
        </p:txBody>
      </p:sp>
      <p:sp>
        <p:nvSpPr>
          <p:cNvPr id="5" name="Slide Number Placeholder 4"/>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726795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DB7FF9-6FB3-4DD6-99AE-629F4F970DE5}" type="datetime1">
              <a:rPr lang="et-EE" smtClean="0"/>
              <a:t>04.10.2023</a:t>
            </a:fld>
            <a:endParaRPr lang="et-EE"/>
          </a:p>
        </p:txBody>
      </p:sp>
      <p:sp>
        <p:nvSpPr>
          <p:cNvPr id="3" name="Footer Placeholder 2"/>
          <p:cNvSpPr>
            <a:spLocks noGrp="1"/>
          </p:cNvSpPr>
          <p:nvPr>
            <p:ph type="ftr" sz="quarter" idx="11"/>
          </p:nvPr>
        </p:nvSpPr>
        <p:spPr/>
        <p:txBody>
          <a:bodyPr/>
          <a:lstStyle/>
          <a:p>
            <a:r>
              <a:rPr lang="fi-FI"/>
              <a:t>Tapa Vallavalitsus | Pikk 15, Tapa | 322 9650 | vallavalitsus@tapa.ee | www.tapa.ee</a:t>
            </a:r>
            <a:endParaRPr lang="et-EE"/>
          </a:p>
        </p:txBody>
      </p:sp>
      <p:sp>
        <p:nvSpPr>
          <p:cNvPr id="4" name="Slide Number Placeholder 3"/>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2157039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4500000"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5341495" y="514924"/>
            <a:ext cx="4860000"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4500000"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ACEF94D-2D37-476A-95F2-E44DB6E250CB}" type="datetime1">
              <a:rPr lang="et-EE" smtClean="0"/>
              <a:t>04.10.2023</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3320110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Title 1"/>
          <p:cNvSpPr>
            <a:spLocks noGrp="1"/>
          </p:cNvSpPr>
          <p:nvPr>
            <p:ph type="title"/>
          </p:nvPr>
        </p:nvSpPr>
        <p:spPr>
          <a:xfrm>
            <a:off x="677333" y="4800600"/>
            <a:ext cx="98208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9820800" cy="4393333"/>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3" y="5367338"/>
            <a:ext cx="9820800"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84CB11-770E-4D9C-932F-D672C85DB37E}" type="datetime1">
              <a:rPr lang="et-EE" smtClean="0"/>
              <a:t>04.10.2023</a:t>
            </a:fld>
            <a:endParaRPr lang="et-EE"/>
          </a:p>
        </p:txBody>
      </p:sp>
      <p:sp>
        <p:nvSpPr>
          <p:cNvPr id="6" name="Footer Placeholder 5"/>
          <p:cNvSpPr>
            <a:spLocks noGrp="1"/>
          </p:cNvSpPr>
          <p:nvPr>
            <p:ph type="ftr" sz="quarter" idx="11"/>
          </p:nvPr>
        </p:nvSpPr>
        <p:spPr/>
        <p:txBody>
          <a:bodyPr/>
          <a:lstStyle/>
          <a:p>
            <a:r>
              <a:rPr lang="fi-FI"/>
              <a:t>Tapa Vallavalitsus | Pikk 15, Tapa | 322 9650 | vallavalitsus@tapa.ee | www.tapa.ee</a:t>
            </a:r>
            <a:endParaRPr lang="et-EE"/>
          </a:p>
        </p:txBody>
      </p:sp>
      <p:sp>
        <p:nvSpPr>
          <p:cNvPr id="7" name="Slide Number Placeholder 6"/>
          <p:cNvSpPr>
            <a:spLocks noGrp="1"/>
          </p:cNvSpPr>
          <p:nvPr>
            <p:ph type="sldNum" sz="quarter" idx="12"/>
          </p:nvPr>
        </p:nvSpPr>
        <p:spPr/>
        <p:txBody>
          <a:bodyPr/>
          <a:lstStyle/>
          <a:p>
            <a:fld id="{9F1D2D8F-F5A0-48B9-82D4-5E59CC4642C5}" type="slidenum">
              <a:rPr lang="et-EE" smtClean="0"/>
              <a:t>‹#›</a:t>
            </a:fld>
            <a:endParaRPr lang="et-EE"/>
          </a:p>
        </p:txBody>
      </p:sp>
    </p:spTree>
    <p:extLst>
      <p:ext uri="{BB962C8B-B14F-4D97-AF65-F5344CB8AC3E}">
        <p14:creationId xmlns:p14="http://schemas.microsoft.com/office/powerpoint/2010/main" val="24481612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8" name="Group 7"/>
          <p:cNvGrpSpPr/>
          <p:nvPr userDrawn="1"/>
        </p:nvGrpSpPr>
        <p:grpSpPr>
          <a:xfrm>
            <a:off x="9852000" y="-24030"/>
            <a:ext cx="2340000" cy="6892830"/>
            <a:chOff x="9852000" y="-8467"/>
            <a:chExt cx="2340000" cy="6892830"/>
          </a:xfrm>
        </p:grpSpPr>
        <p:sp>
          <p:nvSpPr>
            <p:cNvPr id="22" name="Rectangle 23"/>
            <p:cNvSpPr/>
            <p:nvPr/>
          </p:nvSpPr>
          <p:spPr>
            <a:xfrm>
              <a:off x="10032000" y="4763"/>
              <a:ext cx="2160000" cy="6868800"/>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rgbClr val="0073CF">
                <a:alpha val="30000"/>
              </a:srgb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10212000" y="-8467"/>
              <a:ext cx="1980000"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rgbClr val="0073CF">
                <a:alpha val="15000"/>
              </a:srgb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9852000" y="3063563"/>
              <a:ext cx="2340000" cy="3810000"/>
            </a:xfrm>
            <a:prstGeom prst="triangle">
              <a:avLst>
                <a:gd name="adj" fmla="val 100000"/>
              </a:avLst>
            </a:prstGeom>
            <a:solidFill>
              <a:srgbClr val="0073CF">
                <a:alpha val="60000"/>
              </a:srgb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10104000" y="15563"/>
              <a:ext cx="2088000" cy="6868800"/>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rgbClr val="0073CF">
                <a:alpha val="55000"/>
              </a:srgb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15563"/>
              <a:ext cx="1290094" cy="6868800"/>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rgbClr val="0073CF">
                <a:alpha val="65000"/>
              </a:srgb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1400000" y="15563"/>
              <a:ext cx="792000" cy="6868800"/>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rgbClr val="0073CF">
                <a:alpha val="60000"/>
              </a:srgb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860000" y="3605430"/>
              <a:ext cx="1332000" cy="3268133"/>
            </a:xfrm>
            <a:prstGeom prst="triangle">
              <a:avLst>
                <a:gd name="adj" fmla="val 100000"/>
              </a:avLst>
            </a:prstGeom>
            <a:solidFill>
              <a:srgbClr val="0073CF"/>
            </a:solidFill>
            <a:ln>
              <a:noFill/>
            </a:ln>
            <a:effectLst/>
          </p:spPr>
          <p:style>
            <a:lnRef idx="1">
              <a:schemeClr val="accent1"/>
            </a:lnRef>
            <a:fillRef idx="3">
              <a:schemeClr val="accent1"/>
            </a:fillRef>
            <a:effectRef idx="2">
              <a:schemeClr val="accent1"/>
            </a:effectRef>
            <a:fontRef idx="minor">
              <a:schemeClr val="lt1"/>
            </a:fontRef>
          </p:style>
        </p:sp>
        <p:cxnSp>
          <p:nvCxnSpPr>
            <p:cNvPr id="21" name="Straight Connector 20"/>
            <p:cNvCxnSpPr>
              <a:cxnSpLocks/>
              <a:stCxn id="28" idx="0"/>
            </p:cNvCxnSpPr>
            <p:nvPr/>
          </p:nvCxnSpPr>
          <p:spPr>
            <a:xfrm flipH="1">
              <a:off x="10860000" y="3605430"/>
              <a:ext cx="1332000" cy="3268133"/>
            </a:xfrm>
            <a:prstGeom prst="line">
              <a:avLst/>
            </a:prstGeom>
            <a:ln w="28575">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882000" y="609600"/>
            <a:ext cx="9540000" cy="1320800"/>
          </a:xfrm>
          <a:prstGeom prst="rect">
            <a:avLst/>
          </a:prstGeom>
        </p:spPr>
        <p:txBody>
          <a:bodyPr vert="horz" lIns="91440" tIns="45720" rIns="91440" bIns="45720" rtlCol="0" anchor="t">
            <a:normAutofit/>
          </a:bodyPr>
          <a:lstStyle/>
          <a:p>
            <a:r>
              <a:rPr lang="et-EE" dirty="0"/>
              <a:t>Klõpsake juhteksemplari pealkirja laadi redigeerimiseks</a:t>
            </a:r>
            <a:endParaRPr lang="en-US" dirty="0"/>
          </a:p>
        </p:txBody>
      </p:sp>
      <p:sp>
        <p:nvSpPr>
          <p:cNvPr id="3" name="Text Placeholder 2"/>
          <p:cNvSpPr>
            <a:spLocks noGrp="1"/>
          </p:cNvSpPr>
          <p:nvPr>
            <p:ph type="body" idx="1"/>
          </p:nvPr>
        </p:nvSpPr>
        <p:spPr>
          <a:xfrm>
            <a:off x="882000" y="2160589"/>
            <a:ext cx="9540000" cy="3880773"/>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endParaRPr lang="en-US" dirty="0"/>
          </a:p>
        </p:txBody>
      </p:sp>
      <p:sp>
        <p:nvSpPr>
          <p:cNvPr id="4" name="Date Placeholder 3"/>
          <p:cNvSpPr>
            <a:spLocks noGrp="1"/>
          </p:cNvSpPr>
          <p:nvPr>
            <p:ph type="dt" sz="half" idx="2"/>
          </p:nvPr>
        </p:nvSpPr>
        <p:spPr>
          <a:xfrm>
            <a:off x="8666274" y="6040800"/>
            <a:ext cx="911939" cy="365125"/>
          </a:xfrm>
          <a:prstGeom prst="rect">
            <a:avLst/>
          </a:prstGeom>
        </p:spPr>
        <p:txBody>
          <a:bodyPr vert="horz" lIns="91440" tIns="45720" rIns="91440" bIns="45720" rtlCol="0" anchor="ctr"/>
          <a:lstStyle>
            <a:lvl1pPr algn="r">
              <a:defRPr sz="900">
                <a:solidFill>
                  <a:srgbClr val="009E3B"/>
                </a:solidFill>
              </a:defRPr>
            </a:lvl1pPr>
          </a:lstStyle>
          <a:p>
            <a:fld id="{4C7C062B-ABEE-40F3-8A12-FF7C483A6BFF}" type="datetime1">
              <a:rPr lang="et-EE" smtClean="0"/>
              <a:pPr/>
              <a:t>04.10.2023</a:t>
            </a:fld>
            <a:endParaRPr lang="et-EE" dirty="0"/>
          </a:p>
        </p:txBody>
      </p:sp>
      <p:sp>
        <p:nvSpPr>
          <p:cNvPr id="5" name="Footer Placeholder 4"/>
          <p:cNvSpPr>
            <a:spLocks noGrp="1"/>
          </p:cNvSpPr>
          <p:nvPr>
            <p:ph type="ftr" sz="quarter" idx="3"/>
          </p:nvPr>
        </p:nvSpPr>
        <p:spPr>
          <a:xfrm>
            <a:off x="882000" y="6049612"/>
            <a:ext cx="7623825" cy="365125"/>
          </a:xfrm>
          <a:prstGeom prst="rect">
            <a:avLst/>
          </a:prstGeom>
        </p:spPr>
        <p:txBody>
          <a:bodyPr vert="horz" lIns="91440" tIns="45720" rIns="91440" bIns="45720" rtlCol="0" anchor="ctr"/>
          <a:lstStyle>
            <a:lvl1pPr algn="l">
              <a:defRPr sz="900">
                <a:solidFill>
                  <a:srgbClr val="009E3B"/>
                </a:solidFill>
              </a:defRPr>
            </a:lvl1pPr>
          </a:lstStyle>
          <a:p>
            <a:r>
              <a:rPr lang="fi-FI"/>
              <a:t>Tapa Vallavalitsus | Pikk 15, Tapa | 322 9650 | vallavalitsus@tapa.ee | www.tapa.ee</a:t>
            </a:r>
            <a:endParaRPr lang="et-EE" dirty="0"/>
          </a:p>
        </p:txBody>
      </p:sp>
      <p:sp>
        <p:nvSpPr>
          <p:cNvPr id="6" name="Slide Number Placeholder 5"/>
          <p:cNvSpPr>
            <a:spLocks noGrp="1"/>
          </p:cNvSpPr>
          <p:nvPr>
            <p:ph type="sldNum" sz="quarter" idx="4"/>
          </p:nvPr>
        </p:nvSpPr>
        <p:spPr>
          <a:xfrm>
            <a:off x="9738661" y="6040800"/>
            <a:ext cx="683339" cy="365125"/>
          </a:xfrm>
          <a:prstGeom prst="rect">
            <a:avLst/>
          </a:prstGeom>
        </p:spPr>
        <p:txBody>
          <a:bodyPr vert="horz" lIns="91440" tIns="45720" rIns="91440" bIns="45720" rtlCol="0" anchor="ctr"/>
          <a:lstStyle>
            <a:lvl1pPr algn="r">
              <a:defRPr sz="900">
                <a:solidFill>
                  <a:srgbClr val="FFFFFF"/>
                </a:solidFill>
              </a:defRPr>
            </a:lvl1pPr>
          </a:lstStyle>
          <a:p>
            <a:fld id="{9F1D2D8F-F5A0-48B9-82D4-5E59CC4642C5}" type="slidenum">
              <a:rPr lang="et-EE" smtClean="0"/>
              <a:pPr/>
              <a:t>‹#›</a:t>
            </a:fld>
            <a:endParaRPr lang="et-EE"/>
          </a:p>
        </p:txBody>
      </p:sp>
      <p:grpSp>
        <p:nvGrpSpPr>
          <p:cNvPr id="10" name="Group 9">
            <a:extLst>
              <a:ext uri="{FF2B5EF4-FFF2-40B4-BE49-F238E27FC236}">
                <a16:creationId xmlns:a16="http://schemas.microsoft.com/office/drawing/2014/main" id="{89C0DF40-C474-9E5F-729A-28AA2628CEAA}"/>
              </a:ext>
            </a:extLst>
          </p:cNvPr>
          <p:cNvGrpSpPr/>
          <p:nvPr userDrawn="1"/>
        </p:nvGrpSpPr>
        <p:grpSpPr>
          <a:xfrm>
            <a:off x="10907188" y="238125"/>
            <a:ext cx="1080000" cy="1075950"/>
            <a:chOff x="10907188" y="238125"/>
            <a:chExt cx="1080000" cy="1075950"/>
          </a:xfrm>
        </p:grpSpPr>
        <p:pic>
          <p:nvPicPr>
            <p:cNvPr id="9" name="Pilt 8">
              <a:extLst>
                <a:ext uri="{FF2B5EF4-FFF2-40B4-BE49-F238E27FC236}">
                  <a16:creationId xmlns:a16="http://schemas.microsoft.com/office/drawing/2014/main" id="{6F267939-878B-029B-ACFB-12A747A2E526}"/>
                </a:ext>
              </a:extLst>
            </p:cNvPr>
            <p:cNvPicPr>
              <a:picLocks noChangeAspect="1"/>
            </p:cNvPicPr>
            <p:nvPr userDrawn="1"/>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0975237" y="238125"/>
              <a:ext cx="943903" cy="720000"/>
            </a:xfrm>
            <a:prstGeom prst="rect">
              <a:avLst/>
            </a:prstGeom>
          </p:spPr>
        </p:pic>
        <p:sp>
          <p:nvSpPr>
            <p:cNvPr id="7" name="TextBox 6">
              <a:extLst>
                <a:ext uri="{FF2B5EF4-FFF2-40B4-BE49-F238E27FC236}">
                  <a16:creationId xmlns:a16="http://schemas.microsoft.com/office/drawing/2014/main" id="{F4A0AF0F-5BD9-401E-F387-3F603F85B1BE}"/>
                </a:ext>
              </a:extLst>
            </p:cNvPr>
            <p:cNvSpPr txBox="1"/>
            <p:nvPr userDrawn="1"/>
          </p:nvSpPr>
          <p:spPr>
            <a:xfrm>
              <a:off x="10907188" y="1006298"/>
              <a:ext cx="1080000" cy="307777"/>
            </a:xfrm>
            <a:prstGeom prst="rect">
              <a:avLst/>
            </a:prstGeom>
            <a:noFill/>
          </p:spPr>
          <p:txBody>
            <a:bodyPr wrap="square" rtlCol="0" anchor="ctr" anchorCtr="0">
              <a:spAutoFit/>
            </a:bodyPr>
            <a:lstStyle/>
            <a:p>
              <a:pPr algn="ctr"/>
              <a:r>
                <a:rPr lang="et-EE" sz="1400"/>
                <a:t>TAPA VALD</a:t>
              </a:r>
            </a:p>
          </p:txBody>
        </p:sp>
      </p:grpSp>
      <p:sp>
        <p:nvSpPr>
          <p:cNvPr id="12" name="Trapezoid 11">
            <a:extLst>
              <a:ext uri="{FF2B5EF4-FFF2-40B4-BE49-F238E27FC236}">
                <a16:creationId xmlns:a16="http://schemas.microsoft.com/office/drawing/2014/main" id="{139DDB8F-627B-E164-445C-4C781B3D618F}"/>
              </a:ext>
            </a:extLst>
          </p:cNvPr>
          <p:cNvSpPr/>
          <p:nvPr userDrawn="1"/>
        </p:nvSpPr>
        <p:spPr>
          <a:xfrm>
            <a:off x="0" y="0"/>
            <a:ext cx="540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9E3B">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3" name="Trapezoid 11">
            <a:extLst>
              <a:ext uri="{FF2B5EF4-FFF2-40B4-BE49-F238E27FC236}">
                <a16:creationId xmlns:a16="http://schemas.microsoft.com/office/drawing/2014/main" id="{26729C1A-08A8-08C7-13AB-70C9A49E06CE}"/>
              </a:ext>
            </a:extLst>
          </p:cNvPr>
          <p:cNvSpPr/>
          <p:nvPr userDrawn="1"/>
        </p:nvSpPr>
        <p:spPr>
          <a:xfrm>
            <a:off x="0" y="0"/>
            <a:ext cx="450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4" name="Trapezoid 11">
            <a:extLst>
              <a:ext uri="{FF2B5EF4-FFF2-40B4-BE49-F238E27FC236}">
                <a16:creationId xmlns:a16="http://schemas.microsoft.com/office/drawing/2014/main" id="{ECDE8BEC-1E29-509A-8138-A35518852E16}"/>
              </a:ext>
            </a:extLst>
          </p:cNvPr>
          <p:cNvSpPr/>
          <p:nvPr userDrawn="1"/>
        </p:nvSpPr>
        <p:spPr>
          <a:xfrm>
            <a:off x="0" y="0"/>
            <a:ext cx="396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9E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7" name="Trapezoid 11">
            <a:extLst>
              <a:ext uri="{FF2B5EF4-FFF2-40B4-BE49-F238E27FC236}">
                <a16:creationId xmlns:a16="http://schemas.microsoft.com/office/drawing/2014/main" id="{145631D8-4A22-D2D9-1FA0-313ABCA072E7}"/>
              </a:ext>
            </a:extLst>
          </p:cNvPr>
          <p:cNvSpPr/>
          <p:nvPr userDrawn="1"/>
        </p:nvSpPr>
        <p:spPr>
          <a:xfrm>
            <a:off x="0" y="0"/>
            <a:ext cx="342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
        <p:nvSpPr>
          <p:cNvPr id="18" name="Trapezoid 11">
            <a:extLst>
              <a:ext uri="{FF2B5EF4-FFF2-40B4-BE49-F238E27FC236}">
                <a16:creationId xmlns:a16="http://schemas.microsoft.com/office/drawing/2014/main" id="{B4E9AA10-7E72-3516-F430-0AFE20985EB5}"/>
              </a:ext>
            </a:extLst>
          </p:cNvPr>
          <p:cNvSpPr/>
          <p:nvPr userDrawn="1"/>
        </p:nvSpPr>
        <p:spPr>
          <a:xfrm>
            <a:off x="0" y="0"/>
            <a:ext cx="288000" cy="6867889"/>
          </a:xfrm>
          <a:custGeom>
            <a:avLst/>
            <a:gdLst>
              <a:gd name="connsiteX0" fmla="*/ 0 w 358408"/>
              <a:gd name="connsiteY0" fmla="*/ 6868800 h 6868800"/>
              <a:gd name="connsiteX1" fmla="*/ 103386 w 358408"/>
              <a:gd name="connsiteY1" fmla="*/ 0 h 6868800"/>
              <a:gd name="connsiteX2" fmla="*/ 255022 w 358408"/>
              <a:gd name="connsiteY2" fmla="*/ 0 h 6868800"/>
              <a:gd name="connsiteX3" fmla="*/ 358408 w 358408"/>
              <a:gd name="connsiteY3" fmla="*/ 6868800 h 6868800"/>
              <a:gd name="connsiteX4" fmla="*/ 0 w 358408"/>
              <a:gd name="connsiteY4" fmla="*/ 6868800 h 6868800"/>
              <a:gd name="connsiteX0" fmla="*/ 0 w 358408"/>
              <a:gd name="connsiteY0" fmla="*/ 6868800 h 6868800"/>
              <a:gd name="connsiteX1" fmla="*/ 80411 w 358408"/>
              <a:gd name="connsiteY1" fmla="*/ 105685 h 6868800"/>
              <a:gd name="connsiteX2" fmla="*/ 255022 w 358408"/>
              <a:gd name="connsiteY2" fmla="*/ 0 h 6868800"/>
              <a:gd name="connsiteX3" fmla="*/ 358408 w 358408"/>
              <a:gd name="connsiteY3" fmla="*/ 6868800 h 6868800"/>
              <a:gd name="connsiteX4" fmla="*/ 0 w 358408"/>
              <a:gd name="connsiteY4" fmla="*/ 6868800 h 6868800"/>
              <a:gd name="connsiteX0" fmla="*/ 2933 w 361341"/>
              <a:gd name="connsiteY0" fmla="*/ 6868800 h 6868800"/>
              <a:gd name="connsiteX1" fmla="*/ 0 w 361341"/>
              <a:gd name="connsiteY1" fmla="*/ 10435 h 6868800"/>
              <a:gd name="connsiteX2" fmla="*/ 257955 w 361341"/>
              <a:gd name="connsiteY2" fmla="*/ 0 h 6868800"/>
              <a:gd name="connsiteX3" fmla="*/ 361341 w 361341"/>
              <a:gd name="connsiteY3" fmla="*/ 6868800 h 6868800"/>
              <a:gd name="connsiteX4" fmla="*/ 2933 w 361341"/>
              <a:gd name="connsiteY4" fmla="*/ 6868800 h 6868800"/>
              <a:gd name="connsiteX0" fmla="*/ 2933 w 361341"/>
              <a:gd name="connsiteY0" fmla="*/ 6858365 h 6858365"/>
              <a:gd name="connsiteX1" fmla="*/ 0 w 361341"/>
              <a:gd name="connsiteY1" fmla="*/ 0 h 6858365"/>
              <a:gd name="connsiteX2" fmla="*/ 144846 w 361341"/>
              <a:gd name="connsiteY2" fmla="*/ 1472 h 6858365"/>
              <a:gd name="connsiteX3" fmla="*/ 361341 w 361341"/>
              <a:gd name="connsiteY3" fmla="*/ 6858365 h 6858365"/>
              <a:gd name="connsiteX4" fmla="*/ 2933 w 361341"/>
              <a:gd name="connsiteY4" fmla="*/ 6858365 h 6858365"/>
              <a:gd name="connsiteX0" fmla="*/ 2933 w 361341"/>
              <a:gd name="connsiteY0" fmla="*/ 6860465 h 6860465"/>
              <a:gd name="connsiteX1" fmla="*/ 0 w 361341"/>
              <a:gd name="connsiteY1" fmla="*/ 2100 h 6860465"/>
              <a:gd name="connsiteX2" fmla="*/ 155562 w 361341"/>
              <a:gd name="connsiteY2" fmla="*/ 0 h 6860465"/>
              <a:gd name="connsiteX3" fmla="*/ 361341 w 361341"/>
              <a:gd name="connsiteY3" fmla="*/ 6860465 h 6860465"/>
              <a:gd name="connsiteX4" fmla="*/ 2933 w 361341"/>
              <a:gd name="connsiteY4" fmla="*/ 6860465 h 6860465"/>
              <a:gd name="connsiteX0" fmla="*/ 2933 w 361341"/>
              <a:gd name="connsiteY0" fmla="*/ 6860465 h 6860465"/>
              <a:gd name="connsiteX1" fmla="*/ 0 w 361341"/>
              <a:gd name="connsiteY1" fmla="*/ 2100 h 6860465"/>
              <a:gd name="connsiteX2" fmla="*/ 160325 w 361341"/>
              <a:gd name="connsiteY2" fmla="*/ 0 h 6860465"/>
              <a:gd name="connsiteX3" fmla="*/ 361341 w 361341"/>
              <a:gd name="connsiteY3" fmla="*/ 6860465 h 6860465"/>
              <a:gd name="connsiteX4" fmla="*/ 2933 w 361341"/>
              <a:gd name="connsiteY4" fmla="*/ 6860465 h 6860465"/>
              <a:gd name="connsiteX0" fmla="*/ 2933 w 361341"/>
              <a:gd name="connsiteY0" fmla="*/ 6859275 h 6859275"/>
              <a:gd name="connsiteX1" fmla="*/ 0 w 361341"/>
              <a:gd name="connsiteY1" fmla="*/ 910 h 6859275"/>
              <a:gd name="connsiteX2" fmla="*/ 163896 w 361341"/>
              <a:gd name="connsiteY2" fmla="*/ 0 h 6859275"/>
              <a:gd name="connsiteX3" fmla="*/ 361341 w 361341"/>
              <a:gd name="connsiteY3" fmla="*/ 6859275 h 6859275"/>
              <a:gd name="connsiteX4" fmla="*/ 2933 w 361341"/>
              <a:gd name="connsiteY4" fmla="*/ 6859275 h 6859275"/>
              <a:gd name="connsiteX0" fmla="*/ 2933 w 361341"/>
              <a:gd name="connsiteY0" fmla="*/ 6858365 h 6858365"/>
              <a:gd name="connsiteX1" fmla="*/ 0 w 361341"/>
              <a:gd name="connsiteY1" fmla="*/ 0 h 6858365"/>
              <a:gd name="connsiteX2" fmla="*/ 163896 w 361341"/>
              <a:gd name="connsiteY2" fmla="*/ 278 h 6858365"/>
              <a:gd name="connsiteX3" fmla="*/ 361341 w 361341"/>
              <a:gd name="connsiteY3" fmla="*/ 6858365 h 6858365"/>
              <a:gd name="connsiteX4" fmla="*/ 2933 w 361341"/>
              <a:gd name="connsiteY4" fmla="*/ 6858365 h 68583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1341" h="6858365">
                <a:moveTo>
                  <a:pt x="2933" y="6858365"/>
                </a:moveTo>
                <a:cubicBezTo>
                  <a:pt x="1955" y="4572243"/>
                  <a:pt x="978" y="2286122"/>
                  <a:pt x="0" y="0"/>
                </a:cubicBezTo>
                <a:lnTo>
                  <a:pt x="163896" y="278"/>
                </a:lnTo>
                <a:lnTo>
                  <a:pt x="361341" y="6858365"/>
                </a:lnTo>
                <a:lnTo>
                  <a:pt x="2933" y="6858365"/>
                </a:lnTo>
                <a:close/>
              </a:path>
            </a:pathLst>
          </a:custGeom>
          <a:solidFill>
            <a:srgbClr val="0073C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t-EE"/>
          </a:p>
        </p:txBody>
      </p:sp>
    </p:spTree>
    <p:extLst>
      <p:ext uri="{BB962C8B-B14F-4D97-AF65-F5344CB8AC3E}">
        <p14:creationId xmlns:p14="http://schemas.microsoft.com/office/powerpoint/2010/main" val="548639794"/>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p:txStyles>
    <p:titleStyle>
      <a:lvl1pPr algn="l" defTabSz="457200" rtl="0" eaLnBrk="1" latinLnBrk="0" hangingPunct="1">
        <a:spcBef>
          <a:spcPct val="0"/>
        </a:spcBef>
        <a:buNone/>
        <a:defRPr sz="3600" kern="1200">
          <a:solidFill>
            <a:srgbClr val="009E3B"/>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bg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bg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bg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bg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bg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E11E4B9-7CA4-30A4-CA81-AC65F6D3EEA1}"/>
              </a:ext>
            </a:extLst>
          </p:cNvPr>
          <p:cNvSpPr>
            <a:spLocks noGrp="1"/>
          </p:cNvSpPr>
          <p:nvPr>
            <p:ph type="ctrTitle"/>
          </p:nvPr>
        </p:nvSpPr>
        <p:spPr>
          <a:xfrm>
            <a:off x="832823" y="1130471"/>
            <a:ext cx="9115424" cy="3198337"/>
          </a:xfrm>
        </p:spPr>
        <p:txBody>
          <a:bodyPr/>
          <a:lstStyle/>
          <a:p>
            <a:pPr algn="ctr"/>
            <a:r>
              <a:rPr lang="et-EE" b="1" dirty="0">
                <a:solidFill>
                  <a:srgbClr val="000000"/>
                </a:solidFill>
                <a:effectLst/>
                <a:latin typeface="Times New Roman" panose="02020603050405020304" pitchFamily="18" charset="0"/>
                <a:ea typeface="Times New Roman" panose="02020603050405020304" pitchFamily="18" charset="0"/>
              </a:rPr>
              <a:t>Tapa </a:t>
            </a:r>
            <a:r>
              <a:rPr lang="fi-FI" b="1" dirty="0" err="1">
                <a:solidFill>
                  <a:srgbClr val="000000"/>
                </a:solidFill>
                <a:effectLst/>
                <a:latin typeface="Times New Roman" panose="02020603050405020304" pitchFamily="18" charset="0"/>
                <a:ea typeface="Times New Roman" panose="02020603050405020304" pitchFamily="18" charset="0"/>
              </a:rPr>
              <a:t>valla</a:t>
            </a:r>
            <a:r>
              <a:rPr lang="fi-FI" b="1" dirty="0">
                <a:solidFill>
                  <a:srgbClr val="000000"/>
                </a:solidFill>
                <a:effectLst/>
                <a:latin typeface="Times New Roman" panose="02020603050405020304" pitchFamily="18" charset="0"/>
                <a:ea typeface="Times New Roman" panose="02020603050405020304" pitchFamily="18" charset="0"/>
              </a:rPr>
              <a:t> </a:t>
            </a:r>
            <a:r>
              <a:rPr lang="fi-FI" b="1" dirty="0" err="1">
                <a:solidFill>
                  <a:srgbClr val="000000"/>
                </a:solidFill>
                <a:effectLst/>
                <a:latin typeface="Times New Roman" panose="02020603050405020304" pitchFamily="18" charset="0"/>
                <a:ea typeface="Times New Roman" panose="02020603050405020304" pitchFamily="18" charset="0"/>
              </a:rPr>
              <a:t>arengukava</a:t>
            </a:r>
            <a:r>
              <a:rPr lang="fi-FI" b="1" dirty="0">
                <a:solidFill>
                  <a:srgbClr val="000000"/>
                </a:solidFill>
                <a:effectLst/>
                <a:latin typeface="Times New Roman" panose="02020603050405020304" pitchFamily="18" charset="0"/>
                <a:ea typeface="Times New Roman" panose="02020603050405020304" pitchFamily="18" charset="0"/>
              </a:rPr>
              <a:t> 2023-2035 ja </a:t>
            </a:r>
            <a:r>
              <a:rPr lang="fi-FI" b="1" dirty="0" err="1">
                <a:solidFill>
                  <a:srgbClr val="000000"/>
                </a:solidFill>
                <a:effectLst/>
                <a:latin typeface="Times New Roman" panose="02020603050405020304" pitchFamily="18" charset="0"/>
                <a:ea typeface="Times New Roman" panose="02020603050405020304" pitchFamily="18" charset="0"/>
              </a:rPr>
              <a:t>eelarvestrateegia</a:t>
            </a:r>
            <a:r>
              <a:rPr lang="fi-FI" b="1" dirty="0">
                <a:solidFill>
                  <a:srgbClr val="000000"/>
                </a:solidFill>
                <a:effectLst/>
                <a:latin typeface="Times New Roman" panose="02020603050405020304" pitchFamily="18" charset="0"/>
                <a:ea typeface="Times New Roman" panose="02020603050405020304" pitchFamily="18" charset="0"/>
              </a:rPr>
              <a:t> 202</a:t>
            </a:r>
            <a:r>
              <a:rPr lang="et-EE" b="1" dirty="0">
                <a:solidFill>
                  <a:srgbClr val="000000"/>
                </a:solidFill>
                <a:effectLst/>
                <a:latin typeface="Times New Roman" panose="02020603050405020304" pitchFamily="18" charset="0"/>
                <a:ea typeface="Times New Roman" panose="02020603050405020304" pitchFamily="18" charset="0"/>
              </a:rPr>
              <a:t>4</a:t>
            </a:r>
            <a:r>
              <a:rPr lang="fi-FI" b="1" dirty="0">
                <a:solidFill>
                  <a:srgbClr val="000000"/>
                </a:solidFill>
                <a:effectLst/>
                <a:latin typeface="Times New Roman" panose="02020603050405020304" pitchFamily="18" charset="0"/>
                <a:ea typeface="Times New Roman" panose="02020603050405020304" pitchFamily="18" charset="0"/>
              </a:rPr>
              <a:t>-202</a:t>
            </a:r>
            <a:r>
              <a:rPr lang="et-EE" b="1" dirty="0">
                <a:solidFill>
                  <a:srgbClr val="000000"/>
                </a:solidFill>
                <a:effectLst/>
                <a:latin typeface="Times New Roman" panose="02020603050405020304" pitchFamily="18" charset="0"/>
                <a:ea typeface="Times New Roman" panose="02020603050405020304" pitchFamily="18" charset="0"/>
              </a:rPr>
              <a:t>7</a:t>
            </a: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solidFill>
                <a:schemeClr val="bg1"/>
              </a:solidFill>
            </a:endParaRPr>
          </a:p>
        </p:txBody>
      </p:sp>
      <p:sp>
        <p:nvSpPr>
          <p:cNvPr id="5" name="Jaluse kohatäide 4">
            <a:extLst>
              <a:ext uri="{FF2B5EF4-FFF2-40B4-BE49-F238E27FC236}">
                <a16:creationId xmlns:a16="http://schemas.microsoft.com/office/drawing/2014/main" id="{30EFE545-E678-6FE2-B80F-9A79FC97D642}"/>
              </a:ext>
            </a:extLst>
          </p:cNvPr>
          <p:cNvSpPr>
            <a:spLocks noGrp="1"/>
          </p:cNvSpPr>
          <p:nvPr>
            <p:ph type="ftr" sz="quarter" idx="11"/>
          </p:nvPr>
        </p:nvSpPr>
        <p:spPr/>
        <p:txBody>
          <a:bodyPr/>
          <a:lstStyle/>
          <a:p>
            <a:r>
              <a:rPr lang="fi-FI" dirty="0">
                <a:solidFill>
                  <a:schemeClr val="bg1"/>
                </a:solidFill>
              </a:rPr>
              <a:t>Tapa Vallavalitsus | Pikk 15, Tapa | 322 9650 | vallavalitsus@tapa.ee | www.tapa.ee</a:t>
            </a:r>
            <a:endParaRPr lang="et-EE" dirty="0">
              <a:solidFill>
                <a:schemeClr val="bg1"/>
              </a:solidFill>
            </a:endParaRPr>
          </a:p>
        </p:txBody>
      </p:sp>
      <p:sp>
        <p:nvSpPr>
          <p:cNvPr id="4" name="Kuupäeva kohatäide 3">
            <a:extLst>
              <a:ext uri="{FF2B5EF4-FFF2-40B4-BE49-F238E27FC236}">
                <a16:creationId xmlns:a16="http://schemas.microsoft.com/office/drawing/2014/main" id="{7F50CEC1-D7F9-7386-90B1-9F4537C9CA97}"/>
              </a:ext>
            </a:extLst>
          </p:cNvPr>
          <p:cNvSpPr>
            <a:spLocks noGrp="1"/>
          </p:cNvSpPr>
          <p:nvPr>
            <p:ph type="dt" sz="half" idx="10"/>
          </p:nvPr>
        </p:nvSpPr>
        <p:spPr/>
        <p:txBody>
          <a:bodyPr/>
          <a:lstStyle/>
          <a:p>
            <a:fld id="{BB74DB2C-3BBC-48AB-A593-4D12E399C25D}" type="datetime1">
              <a:rPr lang="et-EE" smtClean="0">
                <a:solidFill>
                  <a:schemeClr val="bg1"/>
                </a:solidFill>
              </a:rPr>
              <a:t>04.10.2023</a:t>
            </a:fld>
            <a:endParaRPr lang="et-EE" dirty="0">
              <a:solidFill>
                <a:schemeClr val="bg1"/>
              </a:solidFill>
            </a:endParaRPr>
          </a:p>
        </p:txBody>
      </p:sp>
      <p:sp>
        <p:nvSpPr>
          <p:cNvPr id="7" name="Subtitle 6">
            <a:extLst>
              <a:ext uri="{FF2B5EF4-FFF2-40B4-BE49-F238E27FC236}">
                <a16:creationId xmlns:a16="http://schemas.microsoft.com/office/drawing/2014/main" id="{BCF72CB3-B4BE-7E08-649B-B352000FEAA3}"/>
              </a:ext>
            </a:extLst>
          </p:cNvPr>
          <p:cNvSpPr>
            <a:spLocks noGrp="1"/>
          </p:cNvSpPr>
          <p:nvPr>
            <p:ph type="subTitle" idx="1"/>
          </p:nvPr>
        </p:nvSpPr>
        <p:spPr/>
        <p:txBody>
          <a:bodyPr/>
          <a:lstStyle/>
          <a:p>
            <a:r>
              <a:rPr lang="et-EE" dirty="0"/>
              <a:t>Marko Teiva</a:t>
            </a:r>
          </a:p>
          <a:p>
            <a:r>
              <a:rPr lang="et-EE" dirty="0"/>
              <a:t>ettevõtlusspetsialist</a:t>
            </a:r>
          </a:p>
        </p:txBody>
      </p:sp>
    </p:spTree>
    <p:extLst>
      <p:ext uri="{BB962C8B-B14F-4D97-AF65-F5344CB8AC3E}">
        <p14:creationId xmlns:p14="http://schemas.microsoft.com/office/powerpoint/2010/main" val="29971000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563418"/>
          </a:xfrm>
        </p:spPr>
        <p:txBody>
          <a:bodyPr>
            <a:normAutofit fontScale="90000"/>
          </a:bodyPr>
          <a:lstStyle/>
          <a:p>
            <a:pPr algn="ctr"/>
            <a:r>
              <a:rPr lang="et-EE" sz="2000" b="1" dirty="0">
                <a:solidFill>
                  <a:srgbClr val="000000"/>
                </a:solidFill>
                <a:effectLst/>
                <a:latin typeface="Times New Roman" panose="02020603050405020304" pitchFamily="18" charset="0"/>
                <a:ea typeface="Times New Roman" panose="02020603050405020304" pitchFamily="18" charset="0"/>
              </a:rPr>
              <a:t>Üldharidus 2020-2023</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10</a:t>
            </a:fld>
            <a:endParaRPr lang="et-EE"/>
          </a:p>
        </p:txBody>
      </p:sp>
      <p:graphicFrame>
        <p:nvGraphicFramePr>
          <p:cNvPr id="8" name="Content Placeholder 7">
            <a:extLst>
              <a:ext uri="{FF2B5EF4-FFF2-40B4-BE49-F238E27FC236}">
                <a16:creationId xmlns:a16="http://schemas.microsoft.com/office/drawing/2014/main" id="{2241E94E-6DA9-4015-5F27-8793762C3219}"/>
              </a:ext>
            </a:extLst>
          </p:cNvPr>
          <p:cNvGraphicFramePr>
            <a:graphicFrameLocks noGrp="1"/>
          </p:cNvGraphicFramePr>
          <p:nvPr>
            <p:ph idx="1"/>
            <p:extLst>
              <p:ext uri="{D42A27DB-BD31-4B8C-83A1-F6EECF244321}">
                <p14:modId xmlns:p14="http://schemas.microsoft.com/office/powerpoint/2010/main" val="3838938869"/>
              </p:ext>
            </p:extLst>
          </p:nvPr>
        </p:nvGraphicFramePr>
        <p:xfrm>
          <a:off x="953311" y="1371601"/>
          <a:ext cx="8433879" cy="4309351"/>
        </p:xfrm>
        <a:graphic>
          <a:graphicData uri="http://schemas.openxmlformats.org/drawingml/2006/table">
            <a:tbl>
              <a:tblPr firstRow="1" firstCol="1" bandRow="1">
                <a:tableStyleId>{5C22544A-7EE6-4342-B048-85BDC9FD1C3A}</a:tableStyleId>
              </a:tblPr>
              <a:tblGrid>
                <a:gridCol w="3149013">
                  <a:extLst>
                    <a:ext uri="{9D8B030D-6E8A-4147-A177-3AD203B41FA5}">
                      <a16:colId xmlns:a16="http://schemas.microsoft.com/office/drawing/2014/main" val="2230427500"/>
                    </a:ext>
                  </a:extLst>
                </a:gridCol>
                <a:gridCol w="1761622">
                  <a:extLst>
                    <a:ext uri="{9D8B030D-6E8A-4147-A177-3AD203B41FA5}">
                      <a16:colId xmlns:a16="http://schemas.microsoft.com/office/drawing/2014/main" val="307682778"/>
                    </a:ext>
                  </a:extLst>
                </a:gridCol>
                <a:gridCol w="1761622">
                  <a:extLst>
                    <a:ext uri="{9D8B030D-6E8A-4147-A177-3AD203B41FA5}">
                      <a16:colId xmlns:a16="http://schemas.microsoft.com/office/drawing/2014/main" val="446598646"/>
                    </a:ext>
                  </a:extLst>
                </a:gridCol>
                <a:gridCol w="1761622">
                  <a:extLst>
                    <a:ext uri="{9D8B030D-6E8A-4147-A177-3AD203B41FA5}">
                      <a16:colId xmlns:a16="http://schemas.microsoft.com/office/drawing/2014/main" val="1895634126"/>
                    </a:ext>
                  </a:extLst>
                </a:gridCol>
              </a:tblGrid>
              <a:tr h="782172">
                <a:tc>
                  <a:txBody>
                    <a:bodyPr/>
                    <a:lstStyle/>
                    <a:p>
                      <a:pPr algn="just"/>
                      <a:r>
                        <a:rPr lang="et-EE" sz="1600" dirty="0">
                          <a:effectLst/>
                        </a:rPr>
                        <a:t> </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2021/2022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2022/2023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2023/2024</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639639"/>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Tapa Gümnaasium</a:t>
                      </a: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gümnaasiumi aste</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519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560</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699</a:t>
                      </a:r>
                    </a:p>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112 (54+MS 58)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28307"/>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Lehtse Kool</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55</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6715599"/>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Jäneda Kool</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43</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7487818"/>
                  </a:ext>
                </a:extLst>
              </a:tr>
              <a:tr h="782172">
                <a:tc>
                  <a:txBody>
                    <a:bodyPr/>
                    <a:lstStyle/>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Tamsalu Gümnaasium</a:t>
                      </a:r>
                    </a:p>
                    <a:p>
                      <a:pPr marL="0" marR="0" lvl="0" indent="0" algn="just" defTabSz="457200" rtl="0" eaLnBrk="1" fontAlgn="auto" latinLnBrk="0" hangingPunct="1">
                        <a:lnSpc>
                          <a:spcPct val="100000"/>
                        </a:lnSpc>
                        <a:spcBef>
                          <a:spcPts val="0"/>
                        </a:spcBef>
                        <a:spcAft>
                          <a:spcPts val="0"/>
                        </a:spcAft>
                        <a:buClrTx/>
                        <a:buSzTx/>
                        <a:buFontTx/>
                        <a:buNone/>
                        <a:tabLst/>
                        <a:defRPr/>
                      </a:pP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gümnaasiumi aste</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ea typeface="Calibri" panose="020F0502020204030204" pitchFamily="34" charset="0"/>
                          <a:cs typeface="Times New Roman" panose="02020603050405020304" pitchFamily="18" charset="0"/>
                        </a:rPr>
                        <a:t>368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357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333</a:t>
                      </a:r>
                    </a:p>
                    <a:p>
                      <a:pPr algn="ct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55</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1642288"/>
                  </a:ext>
                </a:extLst>
              </a:tr>
              <a:tr h="398491">
                <a:tc>
                  <a:txBody>
                    <a:bodyPr/>
                    <a:lstStyle/>
                    <a:p>
                      <a:pPr algn="just"/>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Kokku</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1 149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a:effectLst/>
                          <a:latin typeface="Times New Roman" panose="02020603050405020304" pitchFamily="18" charset="0"/>
                          <a:ea typeface="Calibri" panose="020F0502020204030204" pitchFamily="34" charset="0"/>
                          <a:cs typeface="Times New Roman" panose="02020603050405020304" pitchFamily="18" charset="0"/>
                        </a:rPr>
                        <a:t>1 140</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1 132</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9209485"/>
                  </a:ext>
                </a:extLst>
              </a:tr>
            </a:tbl>
          </a:graphicData>
        </a:graphic>
      </p:graphicFrame>
    </p:spTree>
    <p:extLst>
      <p:ext uri="{BB962C8B-B14F-4D97-AF65-F5344CB8AC3E}">
        <p14:creationId xmlns:p14="http://schemas.microsoft.com/office/powerpoint/2010/main" val="3711491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DF0AAC0C-4347-D9D5-8439-73C216999E9B}"/>
              </a:ext>
            </a:extLst>
          </p:cNvPr>
          <p:cNvGraphicFramePr>
            <a:graphicFrameLocks noGrp="1"/>
          </p:cNvGraphicFramePr>
          <p:nvPr>
            <p:ph idx="1"/>
            <p:extLst>
              <p:ext uri="{D42A27DB-BD31-4B8C-83A1-F6EECF244321}">
                <p14:modId xmlns:p14="http://schemas.microsoft.com/office/powerpoint/2010/main" val="2989081812"/>
              </p:ext>
            </p:extLst>
          </p:nvPr>
        </p:nvGraphicFramePr>
        <p:xfrm>
          <a:off x="881999" y="700391"/>
          <a:ext cx="8696214" cy="3947426"/>
        </p:xfrm>
        <a:graphic>
          <a:graphicData uri="http://schemas.openxmlformats.org/drawingml/2006/table">
            <a:tbl>
              <a:tblPr firstRow="1" firstCol="1" bandRow="1">
                <a:tableStyleId>{5C22544A-7EE6-4342-B048-85BDC9FD1C3A}</a:tableStyleId>
              </a:tblPr>
              <a:tblGrid>
                <a:gridCol w="4439085">
                  <a:extLst>
                    <a:ext uri="{9D8B030D-6E8A-4147-A177-3AD203B41FA5}">
                      <a16:colId xmlns:a16="http://schemas.microsoft.com/office/drawing/2014/main" val="2661760331"/>
                    </a:ext>
                  </a:extLst>
                </a:gridCol>
                <a:gridCol w="1417997">
                  <a:extLst>
                    <a:ext uri="{9D8B030D-6E8A-4147-A177-3AD203B41FA5}">
                      <a16:colId xmlns:a16="http://schemas.microsoft.com/office/drawing/2014/main" val="3521311188"/>
                    </a:ext>
                  </a:extLst>
                </a:gridCol>
                <a:gridCol w="1419566">
                  <a:extLst>
                    <a:ext uri="{9D8B030D-6E8A-4147-A177-3AD203B41FA5}">
                      <a16:colId xmlns:a16="http://schemas.microsoft.com/office/drawing/2014/main" val="2466319948"/>
                    </a:ext>
                  </a:extLst>
                </a:gridCol>
                <a:gridCol w="1419566">
                  <a:extLst>
                    <a:ext uri="{9D8B030D-6E8A-4147-A177-3AD203B41FA5}">
                      <a16:colId xmlns:a16="http://schemas.microsoft.com/office/drawing/2014/main" val="1474674884"/>
                    </a:ext>
                  </a:extLst>
                </a:gridCol>
              </a:tblGrid>
              <a:tr h="1019091">
                <a:tc>
                  <a:txBody>
                    <a:bodyPr/>
                    <a:lstStyle/>
                    <a:p>
                      <a:pPr algn="just"/>
                      <a:r>
                        <a:rPr lang="et-EE" sz="1800" dirty="0">
                          <a:effectLst/>
                          <a:latin typeface="Times New Roman" panose="02020603050405020304" pitchFamily="18" charset="0"/>
                          <a:cs typeface="Times New Roman" panose="02020603050405020304" pitchFamily="18" charset="0"/>
                        </a:rPr>
                        <a:t>1. klassi astujad</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2021</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2023</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85149295"/>
                  </a:ext>
                </a:extLst>
              </a:tr>
              <a:tr h="585667">
                <a:tc>
                  <a:txBody>
                    <a:bodyPr/>
                    <a:lstStyle/>
                    <a:p>
                      <a:pPr algn="just"/>
                      <a:r>
                        <a:rPr lang="et-EE" sz="1800">
                          <a:effectLst/>
                          <a:latin typeface="Times New Roman" panose="02020603050405020304" pitchFamily="18" charset="0"/>
                          <a:cs typeface="Times New Roman" panose="02020603050405020304" pitchFamily="18" charset="0"/>
                        </a:rPr>
                        <a:t>Tapa Gümnaasium</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55</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74057452"/>
                  </a:ext>
                </a:extLst>
              </a:tr>
              <a:tr h="585667">
                <a:tc>
                  <a:txBody>
                    <a:bodyPr/>
                    <a:lstStyle/>
                    <a:p>
                      <a:pPr algn="just"/>
                      <a:r>
                        <a:rPr lang="et-EE" sz="1800">
                          <a:effectLst/>
                          <a:latin typeface="Times New Roman" panose="02020603050405020304" pitchFamily="18" charset="0"/>
                          <a:cs typeface="Times New Roman" panose="02020603050405020304" pitchFamily="18" charset="0"/>
                        </a:rPr>
                        <a:t>Lehtse Kool</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5</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6</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15305117"/>
                  </a:ext>
                </a:extLst>
              </a:tr>
              <a:tr h="585667">
                <a:tc>
                  <a:txBody>
                    <a:bodyPr/>
                    <a:lstStyle/>
                    <a:p>
                      <a:pPr algn="just"/>
                      <a:r>
                        <a:rPr lang="et-EE" sz="1800">
                          <a:effectLst/>
                          <a:latin typeface="Times New Roman" panose="02020603050405020304" pitchFamily="18" charset="0"/>
                          <a:cs typeface="Times New Roman" panose="02020603050405020304" pitchFamily="18" charset="0"/>
                        </a:rPr>
                        <a:t>Jäneda Kool</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3</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1556085"/>
                  </a:ext>
                </a:extLst>
              </a:tr>
              <a:tr h="585667">
                <a:tc>
                  <a:txBody>
                    <a:bodyPr/>
                    <a:lstStyle/>
                    <a:p>
                      <a:pPr algn="just"/>
                      <a:r>
                        <a:rPr lang="et-EE" sz="1800" dirty="0">
                          <a:effectLst/>
                          <a:latin typeface="Times New Roman" panose="02020603050405020304" pitchFamily="18" charset="0"/>
                          <a:cs typeface="Times New Roman" panose="02020603050405020304" pitchFamily="18" charset="0"/>
                        </a:rPr>
                        <a:t>Tamsalu Gümnaasium</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29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7741886"/>
                  </a:ext>
                </a:extLst>
              </a:tr>
              <a:tr h="585667">
                <a:tc>
                  <a:txBody>
                    <a:bodyPr/>
                    <a:lstStyle/>
                    <a:p>
                      <a:pPr algn="just"/>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97</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105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96</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33634891"/>
                  </a:ext>
                </a:extLst>
              </a:tr>
            </a:tbl>
          </a:graphicData>
        </a:graphic>
      </p:graphicFrame>
      <p:sp>
        <p:nvSpPr>
          <p:cNvPr id="4" name="Date Placeholder 3">
            <a:extLst>
              <a:ext uri="{FF2B5EF4-FFF2-40B4-BE49-F238E27FC236}">
                <a16:creationId xmlns:a16="http://schemas.microsoft.com/office/drawing/2014/main" id="{9F4DDCE2-5E3A-E5F6-D0C3-D0B49AEBDA65}"/>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4BE4CF6C-9B33-495D-889C-3B5355CA25FC}"/>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175CBC8C-0C13-78B0-D5C6-EF0D02F9DF1B}"/>
              </a:ext>
            </a:extLst>
          </p:cNvPr>
          <p:cNvSpPr>
            <a:spLocks noGrp="1"/>
          </p:cNvSpPr>
          <p:nvPr>
            <p:ph type="sldNum" sz="quarter" idx="12"/>
          </p:nvPr>
        </p:nvSpPr>
        <p:spPr/>
        <p:txBody>
          <a:bodyPr/>
          <a:lstStyle/>
          <a:p>
            <a:fld id="{9F1D2D8F-F5A0-48B9-82D4-5E59CC4642C5}" type="slidenum">
              <a:rPr lang="et-EE" smtClean="0"/>
              <a:t>11</a:t>
            </a:fld>
            <a:endParaRPr lang="et-EE"/>
          </a:p>
        </p:txBody>
      </p:sp>
    </p:spTree>
    <p:extLst>
      <p:ext uri="{BB962C8B-B14F-4D97-AF65-F5344CB8AC3E}">
        <p14:creationId xmlns:p14="http://schemas.microsoft.com/office/powerpoint/2010/main" val="4095292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1057098" y="541506"/>
            <a:ext cx="9540000" cy="563418"/>
          </a:xfrm>
        </p:spPr>
        <p:txBody>
          <a:bodyPr>
            <a:normAutofit fontScale="90000"/>
          </a:bodyPr>
          <a:lstStyle/>
          <a:p>
            <a:pPr algn="ctr"/>
            <a:r>
              <a:rPr lang="fi-FI" sz="2000" b="1" dirty="0">
                <a:solidFill>
                  <a:srgbClr val="000000"/>
                </a:solidFill>
                <a:effectLst/>
                <a:latin typeface="Times New Roman" panose="02020603050405020304" pitchFamily="18" charset="0"/>
                <a:ea typeface="Times New Roman" panose="02020603050405020304" pitchFamily="18" charset="0"/>
              </a:rPr>
              <a:t>Tapa </a:t>
            </a:r>
            <a:r>
              <a:rPr lang="fi-FI" sz="2000" b="1" dirty="0" err="1">
                <a:solidFill>
                  <a:srgbClr val="000000"/>
                </a:solidFill>
                <a:effectLst/>
                <a:latin typeface="Times New Roman" panose="02020603050405020304" pitchFamily="18" charset="0"/>
                <a:ea typeface="Times New Roman" panose="02020603050405020304" pitchFamily="18" charset="0"/>
              </a:rPr>
              <a:t>valla</a:t>
            </a:r>
            <a:r>
              <a:rPr lang="fi-FI" sz="2000" b="1" dirty="0">
                <a:solidFill>
                  <a:srgbClr val="000000"/>
                </a:solidFill>
                <a:effectLst/>
                <a:latin typeface="Times New Roman" panose="02020603050405020304" pitchFamily="18" charset="0"/>
                <a:ea typeface="Times New Roman" panose="02020603050405020304" pitchFamily="18" charset="0"/>
              </a:rPr>
              <a:t> </a:t>
            </a:r>
            <a:r>
              <a:rPr lang="fi-FI" sz="2000" b="1" dirty="0" err="1">
                <a:solidFill>
                  <a:srgbClr val="000000"/>
                </a:solidFill>
                <a:effectLst/>
                <a:latin typeface="Times New Roman" panose="02020603050405020304" pitchFamily="18" charset="0"/>
                <a:ea typeface="Times New Roman" panose="02020603050405020304" pitchFamily="18" charset="0"/>
              </a:rPr>
              <a:t>õpetajate</a:t>
            </a:r>
            <a:r>
              <a:rPr lang="fi-FI" sz="2000" b="1" dirty="0">
                <a:solidFill>
                  <a:srgbClr val="000000"/>
                </a:solidFill>
                <a:effectLst/>
                <a:latin typeface="Times New Roman" panose="02020603050405020304" pitchFamily="18" charset="0"/>
                <a:ea typeface="Times New Roman" panose="02020603050405020304" pitchFamily="18" charset="0"/>
              </a:rPr>
              <a:t> </a:t>
            </a:r>
            <a:r>
              <a:rPr lang="fi-FI" sz="2000" b="1" dirty="0" err="1">
                <a:solidFill>
                  <a:srgbClr val="000000"/>
                </a:solidFill>
                <a:effectLst/>
                <a:latin typeface="Times New Roman" panose="02020603050405020304" pitchFamily="18" charset="0"/>
                <a:ea typeface="Times New Roman" panose="02020603050405020304" pitchFamily="18" charset="0"/>
              </a:rPr>
              <a:t>vanuseline</a:t>
            </a:r>
            <a:r>
              <a:rPr lang="fi-FI" sz="2000" b="1" dirty="0">
                <a:solidFill>
                  <a:srgbClr val="000000"/>
                </a:solidFill>
                <a:effectLst/>
                <a:latin typeface="Times New Roman" panose="02020603050405020304" pitchFamily="18" charset="0"/>
                <a:ea typeface="Times New Roman" panose="02020603050405020304" pitchFamily="18" charset="0"/>
              </a:rPr>
              <a:t> jaotus 2022/2023 </a:t>
            </a:r>
            <a:r>
              <a:rPr lang="fi-FI" sz="2000" b="1" dirty="0" err="1">
                <a:solidFill>
                  <a:srgbClr val="000000"/>
                </a:solidFill>
                <a:effectLst/>
                <a:latin typeface="Times New Roman" panose="02020603050405020304" pitchFamily="18" charset="0"/>
                <a:ea typeface="Times New Roman" panose="02020603050405020304" pitchFamily="18" charset="0"/>
              </a:rPr>
              <a:t>õppeaastal</a:t>
            </a:r>
            <a:r>
              <a:rPr lang="fi-FI" sz="2000" b="1" dirty="0">
                <a:solidFill>
                  <a:srgbClr val="000000"/>
                </a:solidFill>
                <a:effectLst/>
                <a:latin typeface="Times New Roman" panose="02020603050405020304" pitchFamily="18" charset="0"/>
                <a:ea typeface="Times New Roman" panose="02020603050405020304" pitchFamily="18" charset="0"/>
              </a:rPr>
              <a:t> </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12</a:t>
            </a:fld>
            <a:endParaRPr lang="et-EE"/>
          </a:p>
        </p:txBody>
      </p:sp>
      <p:graphicFrame>
        <p:nvGraphicFramePr>
          <p:cNvPr id="10" name="Content Placeholder 9">
            <a:extLst>
              <a:ext uri="{FF2B5EF4-FFF2-40B4-BE49-F238E27FC236}">
                <a16:creationId xmlns:a16="http://schemas.microsoft.com/office/drawing/2014/main" id="{10421C74-C2F6-2259-078A-41750EB5A538}"/>
              </a:ext>
            </a:extLst>
          </p:cNvPr>
          <p:cNvGraphicFramePr>
            <a:graphicFrameLocks noGrp="1"/>
          </p:cNvGraphicFramePr>
          <p:nvPr>
            <p:ph idx="1"/>
            <p:extLst>
              <p:ext uri="{D42A27DB-BD31-4B8C-83A1-F6EECF244321}">
                <p14:modId xmlns:p14="http://schemas.microsoft.com/office/powerpoint/2010/main" val="761725255"/>
              </p:ext>
            </p:extLst>
          </p:nvPr>
        </p:nvGraphicFramePr>
        <p:xfrm>
          <a:off x="1289421" y="1799618"/>
          <a:ext cx="8217094" cy="2405510"/>
        </p:xfrm>
        <a:graphic>
          <a:graphicData uri="http://schemas.openxmlformats.org/drawingml/2006/table">
            <a:tbl>
              <a:tblPr firstRow="1" firstCol="1" bandRow="1">
                <a:tableStyleId>{5C22544A-7EE6-4342-B048-85BDC9FD1C3A}</a:tableStyleId>
              </a:tblPr>
              <a:tblGrid>
                <a:gridCol w="1453779">
                  <a:extLst>
                    <a:ext uri="{9D8B030D-6E8A-4147-A177-3AD203B41FA5}">
                      <a16:colId xmlns:a16="http://schemas.microsoft.com/office/drawing/2014/main" val="2347341560"/>
                    </a:ext>
                  </a:extLst>
                </a:gridCol>
                <a:gridCol w="975360">
                  <a:extLst>
                    <a:ext uri="{9D8B030D-6E8A-4147-A177-3AD203B41FA5}">
                      <a16:colId xmlns:a16="http://schemas.microsoft.com/office/drawing/2014/main" val="3405210796"/>
                    </a:ext>
                  </a:extLst>
                </a:gridCol>
                <a:gridCol w="1157591">
                  <a:extLst>
                    <a:ext uri="{9D8B030D-6E8A-4147-A177-3AD203B41FA5}">
                      <a16:colId xmlns:a16="http://schemas.microsoft.com/office/drawing/2014/main" val="3037657952"/>
                    </a:ext>
                  </a:extLst>
                </a:gridCol>
                <a:gridCol w="1157591">
                  <a:extLst>
                    <a:ext uri="{9D8B030D-6E8A-4147-A177-3AD203B41FA5}">
                      <a16:colId xmlns:a16="http://schemas.microsoft.com/office/drawing/2014/main" val="1512772341"/>
                    </a:ext>
                  </a:extLst>
                </a:gridCol>
                <a:gridCol w="1157591">
                  <a:extLst>
                    <a:ext uri="{9D8B030D-6E8A-4147-A177-3AD203B41FA5}">
                      <a16:colId xmlns:a16="http://schemas.microsoft.com/office/drawing/2014/main" val="282295366"/>
                    </a:ext>
                  </a:extLst>
                </a:gridCol>
                <a:gridCol w="1157591">
                  <a:extLst>
                    <a:ext uri="{9D8B030D-6E8A-4147-A177-3AD203B41FA5}">
                      <a16:colId xmlns:a16="http://schemas.microsoft.com/office/drawing/2014/main" val="2724153433"/>
                    </a:ext>
                  </a:extLst>
                </a:gridCol>
                <a:gridCol w="1157591">
                  <a:extLst>
                    <a:ext uri="{9D8B030D-6E8A-4147-A177-3AD203B41FA5}">
                      <a16:colId xmlns:a16="http://schemas.microsoft.com/office/drawing/2014/main" val="1682799837"/>
                    </a:ext>
                  </a:extLst>
                </a:gridCol>
              </a:tblGrid>
              <a:tr h="583659">
                <a:tc>
                  <a:txBody>
                    <a:bodyPr/>
                    <a:lstStyle/>
                    <a:p>
                      <a:pPr algn="ctr"/>
                      <a:r>
                        <a:rPr lang="et-EE" sz="1800" dirty="0">
                          <a:effectLst/>
                          <a:latin typeface="Times New Roman" panose="02020603050405020304" pitchFamily="18" charset="0"/>
                          <a:cs typeface="Times New Roman" panose="02020603050405020304" pitchFamily="18" charset="0"/>
                        </a:rPr>
                        <a:t>2022/2023</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Kuni 30</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30-39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40-49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50-59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60+</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40316112"/>
                  </a:ext>
                </a:extLst>
              </a:tr>
              <a:tr h="593387">
                <a:tc>
                  <a:txBody>
                    <a:bodyPr/>
                    <a:lstStyle/>
                    <a:p>
                      <a:pPr algn="ctr"/>
                      <a:r>
                        <a:rPr lang="et-EE" sz="1800">
                          <a:effectLst/>
                          <a:latin typeface="Times New Roman" panose="02020603050405020304" pitchFamily="18" charset="0"/>
                          <a:cs typeface="Times New Roman" panose="02020603050405020304" pitchFamily="18" charset="0"/>
                        </a:rPr>
                        <a:t>Alusharidus</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9</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13</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15</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17</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76</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56498837"/>
                  </a:ext>
                </a:extLst>
              </a:tr>
              <a:tr h="603115">
                <a:tc>
                  <a:txBody>
                    <a:bodyPr/>
                    <a:lstStyle/>
                    <a:p>
                      <a:pPr algn="ctr"/>
                      <a:r>
                        <a:rPr lang="et-EE" sz="1800">
                          <a:effectLst/>
                          <a:latin typeface="Times New Roman" panose="02020603050405020304" pitchFamily="18" charset="0"/>
                          <a:cs typeface="Times New Roman" panose="02020603050405020304" pitchFamily="18" charset="0"/>
                        </a:rPr>
                        <a:t>Üldharidus</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latin typeface="Times New Roman" panose="02020603050405020304" pitchFamily="18" charset="0"/>
                          <a:cs typeface="Times New Roman" panose="02020603050405020304" pitchFamily="18" charset="0"/>
                        </a:rPr>
                        <a:t>22</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32</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48</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latin typeface="Times New Roman" panose="02020603050405020304" pitchFamily="18" charset="0"/>
                          <a:cs typeface="Times New Roman" panose="02020603050405020304" pitchFamily="18" charset="0"/>
                        </a:rPr>
                        <a:t>59</a:t>
                      </a:r>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183</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2713243"/>
                  </a:ext>
                </a:extLst>
              </a:tr>
              <a:tr h="625349">
                <a:tc>
                  <a:txBody>
                    <a:bodyPr/>
                    <a:lstStyle/>
                    <a:p>
                      <a:pPr algn="ctr"/>
                      <a:r>
                        <a:rPr lang="et-EE" sz="1800">
                          <a:effectLst/>
                          <a:latin typeface="Times New Roman" panose="02020603050405020304" pitchFamily="18" charset="0"/>
                          <a:cs typeface="Times New Roman" panose="02020603050405020304" pitchFamily="18" charset="0"/>
                        </a:rPr>
                        <a:t>Kokku</a:t>
                      </a:r>
                      <a:endParaRPr lang="et-EE" sz="18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31</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35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47</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65</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81</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latin typeface="Times New Roman" panose="02020603050405020304" pitchFamily="18" charset="0"/>
                          <a:cs typeface="Times New Roman" panose="02020603050405020304" pitchFamily="18" charset="0"/>
                        </a:rPr>
                        <a:t>259</a:t>
                      </a:r>
                      <a:endParaRPr lang="et-EE"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07612174"/>
                  </a:ext>
                </a:extLst>
              </a:tr>
            </a:tbl>
          </a:graphicData>
        </a:graphic>
      </p:graphicFrame>
    </p:spTree>
    <p:extLst>
      <p:ext uri="{BB962C8B-B14F-4D97-AF65-F5344CB8AC3E}">
        <p14:creationId xmlns:p14="http://schemas.microsoft.com/office/powerpoint/2010/main" val="1253202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0BFB014-FB88-1DE9-F3E3-86ADA851E00F}"/>
              </a:ext>
            </a:extLst>
          </p:cNvPr>
          <p:cNvSpPr>
            <a:spLocks noGrp="1"/>
          </p:cNvSpPr>
          <p:nvPr>
            <p:ph idx="1"/>
          </p:nvPr>
        </p:nvSpPr>
        <p:spPr>
          <a:xfrm>
            <a:off x="882000" y="1488613"/>
            <a:ext cx="9540000" cy="3880773"/>
          </a:xfrm>
        </p:spPr>
        <p:txBody>
          <a:bodyPr/>
          <a:lstStyle/>
          <a:p>
            <a:pPr algn="just"/>
            <a:endParaRPr lang="et-EE" sz="18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2022/2023 õppeaastal ostis Tapa vald sisse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205</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õppekohta sh põhikooli osas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132 </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kohta ja gümnaasiumi osas </a:t>
            </a:r>
            <a:r>
              <a:rPr lang="et-EE"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73</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et-EE"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33</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kohta; </a:t>
            </a: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Suurimad koolikoha müüjad põhikooli osas on Kadrina vald (23 kohta), Järva vald (14 kohta), Rakvere linn (14 kohta), Rakvere linn (14 kohta), Porkuni kool (13 kohta) ja Tallinna linn (7 kohta);</a:t>
            </a:r>
            <a:endParaRPr lang="et-EE" dirty="0">
              <a:latin typeface="Times New Roman" panose="02020603050405020304" pitchFamily="18" charset="0"/>
              <a:ea typeface="Calibri" panose="020F0502020204030204" pitchFamily="34" charset="0"/>
              <a:cs typeface="Times New Roman" panose="02020603050405020304" pitchFamily="18" charset="0"/>
            </a:endParaRPr>
          </a:p>
          <a:p>
            <a:pPr algn="just"/>
            <a:r>
              <a:rPr lang="et-EE" dirty="0">
                <a:latin typeface="Times New Roman" panose="02020603050405020304" pitchFamily="18" charset="0"/>
                <a:ea typeface="Calibri" panose="020F0502020204030204" pitchFamily="34" charset="0"/>
                <a:cs typeface="Times New Roman" panose="02020603050405020304" pitchFamily="18" charset="0"/>
              </a:rPr>
              <a:t>G</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ümnaasiumi osas on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Rakvere linn (21 (7) kohta), </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Tallinna linn (15 kohta), Kadrina vald (12 (4) kohta) ning Järva vald ja Tartu linn (6 kohta);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t-EE" sz="1800" dirty="0">
                <a:effectLst/>
                <a:latin typeface="Times New Roman" panose="02020603050405020304" pitchFamily="18" charset="0"/>
                <a:ea typeface="Calibri" panose="020F0502020204030204" pitchFamily="34" charset="0"/>
                <a:cs typeface="Times New Roman" panose="02020603050405020304" pitchFamily="18" charset="0"/>
              </a:rPr>
              <a:t>Teistele omavalitsustele müüs Tapa vald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92</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õppekohta sh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56</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 põhikoolis ja </a:t>
            </a:r>
            <a:r>
              <a:rPr lang="et-EE" sz="1800" b="1" dirty="0">
                <a:effectLst/>
                <a:latin typeface="Times New Roman" panose="02020603050405020304" pitchFamily="18" charset="0"/>
                <a:ea typeface="Calibri" panose="020F0502020204030204" pitchFamily="34" charset="0"/>
                <a:cs typeface="Times New Roman" panose="02020603050405020304" pitchFamily="18" charset="0"/>
              </a:rPr>
              <a:t>36</a:t>
            </a:r>
            <a:r>
              <a:rPr lang="et-EE" sz="1800" dirty="0">
                <a:effectLst/>
                <a:latin typeface="Times New Roman" panose="02020603050405020304" pitchFamily="18" charset="0"/>
                <a:ea typeface="Calibri" panose="020F0502020204030204" pitchFamily="34" charset="0"/>
                <a:cs typeface="Times New Roman" panose="02020603050405020304" pitchFamily="18" charset="0"/>
              </a:rPr>
              <a:t> koht gümnaasiumis, sh Tallinna linnast 20 õpilast, Järva vallast 19 õpilast, Väike-Maarja vallast 10 õpilast ja Kadrina vallast 8 õpilast;</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t-EE" dirty="0"/>
          </a:p>
        </p:txBody>
      </p:sp>
      <p:sp>
        <p:nvSpPr>
          <p:cNvPr id="4" name="Date Placeholder 3">
            <a:extLst>
              <a:ext uri="{FF2B5EF4-FFF2-40B4-BE49-F238E27FC236}">
                <a16:creationId xmlns:a16="http://schemas.microsoft.com/office/drawing/2014/main" id="{AED6A6D7-88E0-FA38-41B8-99C8F269A0A0}"/>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03487DF2-4752-CC4E-D2EF-DF7E18B51426}"/>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CE1F358D-FBA0-EDFB-ABDA-3FCE104AF7FB}"/>
              </a:ext>
            </a:extLst>
          </p:cNvPr>
          <p:cNvSpPr>
            <a:spLocks noGrp="1"/>
          </p:cNvSpPr>
          <p:nvPr>
            <p:ph type="sldNum" sz="quarter" idx="12"/>
          </p:nvPr>
        </p:nvSpPr>
        <p:spPr/>
        <p:txBody>
          <a:bodyPr/>
          <a:lstStyle/>
          <a:p>
            <a:fld id="{9F1D2D8F-F5A0-48B9-82D4-5E59CC4642C5}" type="slidenum">
              <a:rPr lang="et-EE" smtClean="0"/>
              <a:t>13</a:t>
            </a:fld>
            <a:endParaRPr lang="et-EE"/>
          </a:p>
        </p:txBody>
      </p:sp>
      <p:sp>
        <p:nvSpPr>
          <p:cNvPr id="7" name="TextBox 6">
            <a:extLst>
              <a:ext uri="{FF2B5EF4-FFF2-40B4-BE49-F238E27FC236}">
                <a16:creationId xmlns:a16="http://schemas.microsoft.com/office/drawing/2014/main" id="{57406ABC-3E40-B12F-D439-39BF6328EAEE}"/>
              </a:ext>
            </a:extLst>
          </p:cNvPr>
          <p:cNvSpPr txBox="1"/>
          <p:nvPr/>
        </p:nvSpPr>
        <p:spPr>
          <a:xfrm>
            <a:off x="1673157" y="817199"/>
            <a:ext cx="6682902" cy="400110"/>
          </a:xfrm>
          <a:prstGeom prst="rect">
            <a:avLst/>
          </a:prstGeom>
          <a:noFill/>
        </p:spPr>
        <p:txBody>
          <a:bodyPr wrap="square" rtlCol="0">
            <a:spAutoFit/>
          </a:bodyPr>
          <a:lstStyle/>
          <a:p>
            <a:pPr algn="ctr"/>
            <a:r>
              <a:rPr lang="et-EE" sz="2000" b="1" dirty="0">
                <a:solidFill>
                  <a:schemeClr val="bg1"/>
                </a:solidFill>
                <a:latin typeface="Times New Roman" panose="02020603050405020304" pitchFamily="18" charset="0"/>
                <a:cs typeface="Times New Roman" panose="02020603050405020304" pitchFamily="18" charset="0"/>
              </a:rPr>
              <a:t>Õpiränne</a:t>
            </a:r>
            <a:r>
              <a:rPr lang="et-EE" sz="2000" b="1" dirty="0">
                <a:solidFill>
                  <a:schemeClr val="bg1"/>
                </a:solidFill>
              </a:rPr>
              <a:t> </a:t>
            </a:r>
            <a:endParaRPr lang="et-EE" sz="2000" b="1" dirty="0"/>
          </a:p>
        </p:txBody>
      </p:sp>
    </p:spTree>
    <p:extLst>
      <p:ext uri="{BB962C8B-B14F-4D97-AF65-F5344CB8AC3E}">
        <p14:creationId xmlns:p14="http://schemas.microsoft.com/office/powerpoint/2010/main" val="32265813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0A825CC-5180-7F76-91ED-5E949DCA22E0}"/>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61666BB4-3E01-3119-EF64-DDEF1608CCA9}"/>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2F0A8F56-6234-C71B-0C3A-F18F621E1A4E}"/>
              </a:ext>
            </a:extLst>
          </p:cNvPr>
          <p:cNvSpPr>
            <a:spLocks noGrp="1"/>
          </p:cNvSpPr>
          <p:nvPr>
            <p:ph type="sldNum" sz="quarter" idx="12"/>
          </p:nvPr>
        </p:nvSpPr>
        <p:spPr/>
        <p:txBody>
          <a:bodyPr/>
          <a:lstStyle/>
          <a:p>
            <a:fld id="{9F1D2D8F-F5A0-48B9-82D4-5E59CC4642C5}" type="slidenum">
              <a:rPr lang="et-EE" smtClean="0"/>
              <a:t>14</a:t>
            </a:fld>
            <a:endParaRPr lang="et-EE"/>
          </a:p>
        </p:txBody>
      </p:sp>
      <p:graphicFrame>
        <p:nvGraphicFramePr>
          <p:cNvPr id="9" name="Content Placeholder 8">
            <a:extLst>
              <a:ext uri="{FF2B5EF4-FFF2-40B4-BE49-F238E27FC236}">
                <a16:creationId xmlns:a16="http://schemas.microsoft.com/office/drawing/2014/main" id="{22C2B370-2A83-4E18-B31C-592235B62778}"/>
              </a:ext>
            </a:extLst>
          </p:cNvPr>
          <p:cNvGraphicFramePr>
            <a:graphicFrameLocks noGrp="1"/>
          </p:cNvGraphicFramePr>
          <p:nvPr>
            <p:ph idx="1"/>
            <p:extLst>
              <p:ext uri="{D42A27DB-BD31-4B8C-83A1-F6EECF244321}">
                <p14:modId xmlns:p14="http://schemas.microsoft.com/office/powerpoint/2010/main" val="2874813523"/>
              </p:ext>
            </p:extLst>
          </p:nvPr>
        </p:nvGraphicFramePr>
        <p:xfrm>
          <a:off x="581891" y="812800"/>
          <a:ext cx="9840047" cy="559312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809254FA-299A-DA22-FFB2-53094B656341}"/>
              </a:ext>
            </a:extLst>
          </p:cNvPr>
          <p:cNvSpPr txBox="1"/>
          <p:nvPr/>
        </p:nvSpPr>
        <p:spPr>
          <a:xfrm>
            <a:off x="2256817" y="434656"/>
            <a:ext cx="5583677" cy="369332"/>
          </a:xfrm>
          <a:prstGeom prst="rect">
            <a:avLst/>
          </a:prstGeom>
          <a:noFill/>
        </p:spPr>
        <p:txBody>
          <a:bodyPr wrap="square" rtlCol="0">
            <a:spAutoFit/>
          </a:bodyPr>
          <a:lstStyle/>
          <a:p>
            <a:pPr algn="ctr"/>
            <a:r>
              <a:rPr lang="et-EE" dirty="0">
                <a:solidFill>
                  <a:schemeClr val="bg1"/>
                </a:solidFill>
                <a:latin typeface="Times New Roman" panose="02020603050405020304" pitchFamily="18" charset="0"/>
                <a:cs typeface="Times New Roman" panose="02020603050405020304" pitchFamily="18" charset="0"/>
              </a:rPr>
              <a:t>Korteriomandite mediaan €/m</a:t>
            </a:r>
            <a:r>
              <a:rPr lang="et-EE" baseline="30000" dirty="0">
                <a:solidFill>
                  <a:schemeClr val="bg1"/>
                </a:solidFill>
                <a:latin typeface="Times New Roman" panose="02020603050405020304" pitchFamily="18" charset="0"/>
                <a:cs typeface="Times New Roman" panose="02020603050405020304" pitchFamily="18" charset="0"/>
              </a:rPr>
              <a:t>2</a:t>
            </a:r>
            <a:r>
              <a:rPr lang="et-EE" dirty="0">
                <a:solidFill>
                  <a:schemeClr val="bg1"/>
                </a:solidFill>
                <a:latin typeface="Times New Roman" panose="02020603050405020304" pitchFamily="18" charset="0"/>
                <a:cs typeface="Times New Roman" panose="02020603050405020304" pitchFamily="18" charset="0"/>
              </a:rPr>
              <a:t> periood 2003-2023</a:t>
            </a:r>
          </a:p>
        </p:txBody>
      </p:sp>
    </p:spTree>
    <p:extLst>
      <p:ext uri="{BB962C8B-B14F-4D97-AF65-F5344CB8AC3E}">
        <p14:creationId xmlns:p14="http://schemas.microsoft.com/office/powerpoint/2010/main" val="2320071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2A803A4C-6629-102F-30EA-37ED352E1ED4}"/>
              </a:ext>
            </a:extLst>
          </p:cNvPr>
          <p:cNvGraphicFramePr>
            <a:graphicFrameLocks noGrp="1"/>
          </p:cNvGraphicFramePr>
          <p:nvPr>
            <p:ph idx="1"/>
            <p:extLst>
              <p:ext uri="{D42A27DB-BD31-4B8C-83A1-F6EECF244321}">
                <p14:modId xmlns:p14="http://schemas.microsoft.com/office/powerpoint/2010/main" val="2422222884"/>
              </p:ext>
            </p:extLst>
          </p:nvPr>
        </p:nvGraphicFramePr>
        <p:xfrm>
          <a:off x="708277" y="184824"/>
          <a:ext cx="9340396" cy="5953776"/>
        </p:xfrm>
        <a:graphic>
          <a:graphicData uri="http://schemas.openxmlformats.org/drawingml/2006/table">
            <a:tbl>
              <a:tblPr firstRow="1" firstCol="1" bandRow="1">
                <a:tableStyleId>{5C22544A-7EE6-4342-B048-85BDC9FD1C3A}</a:tableStyleId>
              </a:tblPr>
              <a:tblGrid>
                <a:gridCol w="2338240">
                  <a:extLst>
                    <a:ext uri="{9D8B030D-6E8A-4147-A177-3AD203B41FA5}">
                      <a16:colId xmlns:a16="http://schemas.microsoft.com/office/drawing/2014/main" val="2656624286"/>
                    </a:ext>
                  </a:extLst>
                </a:gridCol>
                <a:gridCol w="1101485">
                  <a:extLst>
                    <a:ext uri="{9D8B030D-6E8A-4147-A177-3AD203B41FA5}">
                      <a16:colId xmlns:a16="http://schemas.microsoft.com/office/drawing/2014/main" val="692092688"/>
                    </a:ext>
                  </a:extLst>
                </a:gridCol>
                <a:gridCol w="1232889">
                  <a:extLst>
                    <a:ext uri="{9D8B030D-6E8A-4147-A177-3AD203B41FA5}">
                      <a16:colId xmlns:a16="http://schemas.microsoft.com/office/drawing/2014/main" val="2140727738"/>
                    </a:ext>
                  </a:extLst>
                </a:gridCol>
                <a:gridCol w="1232889">
                  <a:extLst>
                    <a:ext uri="{9D8B030D-6E8A-4147-A177-3AD203B41FA5}">
                      <a16:colId xmlns:a16="http://schemas.microsoft.com/office/drawing/2014/main" val="2938834545"/>
                    </a:ext>
                  </a:extLst>
                </a:gridCol>
                <a:gridCol w="1101485">
                  <a:extLst>
                    <a:ext uri="{9D8B030D-6E8A-4147-A177-3AD203B41FA5}">
                      <a16:colId xmlns:a16="http://schemas.microsoft.com/office/drawing/2014/main" val="1122577956"/>
                    </a:ext>
                  </a:extLst>
                </a:gridCol>
                <a:gridCol w="1101485">
                  <a:extLst>
                    <a:ext uri="{9D8B030D-6E8A-4147-A177-3AD203B41FA5}">
                      <a16:colId xmlns:a16="http://schemas.microsoft.com/office/drawing/2014/main" val="48946378"/>
                    </a:ext>
                  </a:extLst>
                </a:gridCol>
                <a:gridCol w="1231923">
                  <a:extLst>
                    <a:ext uri="{9D8B030D-6E8A-4147-A177-3AD203B41FA5}">
                      <a16:colId xmlns:a16="http://schemas.microsoft.com/office/drawing/2014/main" val="1703727676"/>
                    </a:ext>
                  </a:extLst>
                </a:gridCol>
              </a:tblGrid>
              <a:tr h="634649">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Tapa vald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2027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3518298391"/>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tulud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18 760 612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20 011 510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20 088 033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20 642 994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21 242 994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21 792 994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1392236301"/>
                  </a:ext>
                </a:extLst>
              </a:tr>
              <a:tr h="417245">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Maksutulud</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9 371 420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9 996 000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10 500 000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11 005 000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11 555 000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12 055 000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134160098"/>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tulumaks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9 083 906</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9 700 000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10 204 000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10 704 000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11 204 000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11 704 000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1983467089"/>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maamaks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287 145</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295 000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295 000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3979427437"/>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muud maksutulud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369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1 000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1681170378"/>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Tulud kaupade ja teenuste müügist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1 051 535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1 170 443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1 200 000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1 250 000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407737841"/>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Saadavad toetused tegevuskuludeks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8 168 692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8 743 567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8 288 033</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8 287 994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8 287 994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8 287 994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510204388"/>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tasandusfond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1 933 180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2 110 280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2 842 039</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2 842 000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2 842 000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2 842 000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2074818512"/>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toetusfond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5 119 338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6 188 454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5 045 994</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5 045 994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5 045 994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5 045 994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3949904977"/>
                  </a:ext>
                </a:extLst>
              </a:tr>
              <a:tr h="634649">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muud saadud toetused tegevuskuludeks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1 116 174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444 833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400 000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833213018"/>
                  </a:ext>
                </a:extLst>
              </a:tr>
              <a:tr h="22621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Muud tegevustulud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168 965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100 000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tc>
                <a:extLst>
                  <a:ext uri="{0D108BD9-81ED-4DB2-BD59-A6C34878D82A}">
                    <a16:rowId xmlns:a16="http://schemas.microsoft.com/office/drawing/2014/main" val="3687635379"/>
                  </a:ext>
                </a:extLst>
              </a:tr>
              <a:tr h="226214">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dirty="0">
                        <a:effectLst/>
                        <a:latin typeface="Times New Roman" panose="02020603050405020304" pitchFamily="18" charset="0"/>
                        <a:cs typeface="Times New Roman" panose="02020603050405020304" pitchFamily="18" charset="0"/>
                      </a:endParaRPr>
                    </a:p>
                  </a:txBody>
                  <a:tcPr marL="65650" marR="6565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5650" marR="65650" marT="0" marB="0" anchor="b"/>
                </a:tc>
                <a:extLst>
                  <a:ext uri="{0D108BD9-81ED-4DB2-BD59-A6C34878D82A}">
                    <a16:rowId xmlns:a16="http://schemas.microsoft.com/office/drawing/2014/main" val="2860530329"/>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Tulumaksu laekumise muutus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6,78%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5,20%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4,90%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4,67%</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4,46%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extLst>
                  <a:ext uri="{0D108BD9-81ED-4DB2-BD59-A6C34878D82A}">
                    <a16:rowId xmlns:a16="http://schemas.microsoft.com/office/drawing/2014/main" val="2317951718"/>
                  </a:ext>
                </a:extLst>
              </a:tr>
              <a:tr h="41724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tulude muutus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6,67%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0,38%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2,76%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2,91%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2,59%</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5650" marR="65650" marT="0" marB="0" anchor="b"/>
                </a:tc>
                <a:extLst>
                  <a:ext uri="{0D108BD9-81ED-4DB2-BD59-A6C34878D82A}">
                    <a16:rowId xmlns:a16="http://schemas.microsoft.com/office/drawing/2014/main" val="2411123431"/>
                  </a:ext>
                </a:extLst>
              </a:tr>
            </a:tbl>
          </a:graphicData>
        </a:graphic>
      </p:graphicFrame>
      <p:sp>
        <p:nvSpPr>
          <p:cNvPr id="4" name="Date Placeholder 3">
            <a:extLst>
              <a:ext uri="{FF2B5EF4-FFF2-40B4-BE49-F238E27FC236}">
                <a16:creationId xmlns:a16="http://schemas.microsoft.com/office/drawing/2014/main" id="{DB89C1D6-DEC5-D785-352D-3FD15FCB1636}"/>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743A617B-A392-1F6F-D470-6E0A8FDFAD41}"/>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253C8E65-5E33-8C9F-BD10-F510BED74634}"/>
              </a:ext>
            </a:extLst>
          </p:cNvPr>
          <p:cNvSpPr>
            <a:spLocks noGrp="1"/>
          </p:cNvSpPr>
          <p:nvPr>
            <p:ph type="sldNum" sz="quarter" idx="12"/>
          </p:nvPr>
        </p:nvSpPr>
        <p:spPr/>
        <p:txBody>
          <a:bodyPr/>
          <a:lstStyle/>
          <a:p>
            <a:fld id="{9F1D2D8F-F5A0-48B9-82D4-5E59CC4642C5}" type="slidenum">
              <a:rPr lang="et-EE" smtClean="0"/>
              <a:t>15</a:t>
            </a:fld>
            <a:endParaRPr lang="et-EE"/>
          </a:p>
        </p:txBody>
      </p:sp>
    </p:spTree>
    <p:extLst>
      <p:ext uri="{BB962C8B-B14F-4D97-AF65-F5344CB8AC3E}">
        <p14:creationId xmlns:p14="http://schemas.microsoft.com/office/powerpoint/2010/main" val="17630224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5F10D64-BCD3-2A5F-E940-14E923C128CC}"/>
              </a:ext>
            </a:extLst>
          </p:cNvPr>
          <p:cNvGraphicFramePr>
            <a:graphicFrameLocks noGrp="1"/>
          </p:cNvGraphicFramePr>
          <p:nvPr>
            <p:ph idx="1"/>
            <p:extLst>
              <p:ext uri="{D42A27DB-BD31-4B8C-83A1-F6EECF244321}">
                <p14:modId xmlns:p14="http://schemas.microsoft.com/office/powerpoint/2010/main" val="412859199"/>
              </p:ext>
            </p:extLst>
          </p:nvPr>
        </p:nvGraphicFramePr>
        <p:xfrm>
          <a:off x="672926" y="269586"/>
          <a:ext cx="8694808" cy="5771212"/>
        </p:xfrm>
        <a:graphic>
          <a:graphicData uri="http://schemas.openxmlformats.org/drawingml/2006/table">
            <a:tbl>
              <a:tblPr firstRow="1" firstCol="1" bandRow="1">
                <a:tableStyleId>{5C22544A-7EE6-4342-B048-85BDC9FD1C3A}</a:tableStyleId>
              </a:tblPr>
              <a:tblGrid>
                <a:gridCol w="2514879">
                  <a:extLst>
                    <a:ext uri="{9D8B030D-6E8A-4147-A177-3AD203B41FA5}">
                      <a16:colId xmlns:a16="http://schemas.microsoft.com/office/drawing/2014/main" val="1630790865"/>
                    </a:ext>
                  </a:extLst>
                </a:gridCol>
                <a:gridCol w="1005951">
                  <a:extLst>
                    <a:ext uri="{9D8B030D-6E8A-4147-A177-3AD203B41FA5}">
                      <a16:colId xmlns:a16="http://schemas.microsoft.com/office/drawing/2014/main" val="386230052"/>
                    </a:ext>
                  </a:extLst>
                </a:gridCol>
                <a:gridCol w="1005951">
                  <a:extLst>
                    <a:ext uri="{9D8B030D-6E8A-4147-A177-3AD203B41FA5}">
                      <a16:colId xmlns:a16="http://schemas.microsoft.com/office/drawing/2014/main" val="3596699184"/>
                    </a:ext>
                  </a:extLst>
                </a:gridCol>
                <a:gridCol w="1150174">
                  <a:extLst>
                    <a:ext uri="{9D8B030D-6E8A-4147-A177-3AD203B41FA5}">
                      <a16:colId xmlns:a16="http://schemas.microsoft.com/office/drawing/2014/main" val="4182269994"/>
                    </a:ext>
                  </a:extLst>
                </a:gridCol>
                <a:gridCol w="1005951">
                  <a:extLst>
                    <a:ext uri="{9D8B030D-6E8A-4147-A177-3AD203B41FA5}">
                      <a16:colId xmlns:a16="http://schemas.microsoft.com/office/drawing/2014/main" val="2500841062"/>
                    </a:ext>
                  </a:extLst>
                </a:gridCol>
                <a:gridCol w="1005951">
                  <a:extLst>
                    <a:ext uri="{9D8B030D-6E8A-4147-A177-3AD203B41FA5}">
                      <a16:colId xmlns:a16="http://schemas.microsoft.com/office/drawing/2014/main" val="3759075628"/>
                    </a:ext>
                  </a:extLst>
                </a:gridCol>
                <a:gridCol w="1005951">
                  <a:extLst>
                    <a:ext uri="{9D8B030D-6E8A-4147-A177-3AD203B41FA5}">
                      <a16:colId xmlns:a16="http://schemas.microsoft.com/office/drawing/2014/main" val="3732936186"/>
                    </a:ext>
                  </a:extLst>
                </a:gridCol>
              </a:tblGrid>
              <a:tr h="842158">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Tapa vald</a:t>
                      </a:r>
                    </a:p>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2027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32071573"/>
                  </a:ext>
                </a:extLst>
              </a:tr>
              <a:tr h="503660">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kulud kokku</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17 285 431</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19 578 993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20 050 000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20 424 000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20 805 480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21 194 590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62521147"/>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Antavad toetused tegevuskuludeks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907 408</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1 268 578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00204880"/>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Muud tegevuskulud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16 378 023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18 310 415</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18 750 000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19 124 000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19 505 480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19 894 590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12021949"/>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personalikulud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10 381 410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12 380 753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12 700 000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12 954 000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13 213 080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13 477 342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7733325"/>
                  </a:ext>
                </a:extLst>
              </a:tr>
              <a:tr h="28525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majandamiskulud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5 995 904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5 872 786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6 000 000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6 120 000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6 242 400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6 367 248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40214622"/>
                  </a:ext>
                </a:extLst>
              </a:tr>
              <a:tr h="76609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alates 2012 sõlmitud katkestamatud kasutusrendimaksed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47874838"/>
                  </a:ext>
                </a:extLst>
              </a:tr>
              <a:tr h="28525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muud kulud</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56 876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50 000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2484720"/>
                  </a:ext>
                </a:extLst>
              </a:tr>
              <a:tr h="285251">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dirty="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dirty="0">
                        <a:effectLst/>
                        <a:latin typeface="Times New Roman" panose="02020603050405020304" pitchFamily="18" charset="0"/>
                        <a:cs typeface="Times New Roman" panose="02020603050405020304" pitchFamily="18" charset="0"/>
                      </a:endParaRPr>
                    </a:p>
                  </a:txBody>
                  <a:tcPr marL="68580" marR="68580" marT="0" marB="0" anchor="b"/>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nchor="b"/>
                </a:tc>
                <a:extLst>
                  <a:ext uri="{0D108BD9-81ED-4DB2-BD59-A6C34878D82A}">
                    <a16:rowId xmlns:a16="http://schemas.microsoft.com/office/drawing/2014/main" val="513105297"/>
                  </a:ext>
                </a:extLst>
              </a:tr>
              <a:tr h="28525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Personalikulude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2,40%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1,99%</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1,99%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08499129"/>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Majandamiskulude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2,17%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2,00%</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23123396"/>
                  </a:ext>
                </a:extLst>
              </a:tr>
              <a:tr h="503660">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13,27%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2,41%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1,87%</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1,87%</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1,87%</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52426731"/>
                  </a:ext>
                </a:extLst>
              </a:tr>
            </a:tbl>
          </a:graphicData>
        </a:graphic>
      </p:graphicFrame>
      <p:sp>
        <p:nvSpPr>
          <p:cNvPr id="4" name="Date Placeholder 3">
            <a:extLst>
              <a:ext uri="{FF2B5EF4-FFF2-40B4-BE49-F238E27FC236}">
                <a16:creationId xmlns:a16="http://schemas.microsoft.com/office/drawing/2014/main" id="{395B1DDF-F635-A762-2998-585B5EBA7134}"/>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EFEF62C3-C279-4ADB-2873-E39E217750D6}"/>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96E7358A-F5F7-38CD-B073-0C17FC32D778}"/>
              </a:ext>
            </a:extLst>
          </p:cNvPr>
          <p:cNvSpPr>
            <a:spLocks noGrp="1"/>
          </p:cNvSpPr>
          <p:nvPr>
            <p:ph type="sldNum" sz="quarter" idx="12"/>
          </p:nvPr>
        </p:nvSpPr>
        <p:spPr/>
        <p:txBody>
          <a:bodyPr/>
          <a:lstStyle/>
          <a:p>
            <a:fld id="{9F1D2D8F-F5A0-48B9-82D4-5E59CC4642C5}" type="slidenum">
              <a:rPr lang="et-EE" smtClean="0"/>
              <a:t>16</a:t>
            </a:fld>
            <a:endParaRPr lang="et-EE"/>
          </a:p>
        </p:txBody>
      </p:sp>
    </p:spTree>
    <p:extLst>
      <p:ext uri="{BB962C8B-B14F-4D97-AF65-F5344CB8AC3E}">
        <p14:creationId xmlns:p14="http://schemas.microsoft.com/office/powerpoint/2010/main" val="1653713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7794A-0784-55A3-6C82-06A52FB16CD7}"/>
              </a:ext>
            </a:extLst>
          </p:cNvPr>
          <p:cNvSpPr>
            <a:spLocks noGrp="1"/>
          </p:cNvSpPr>
          <p:nvPr>
            <p:ph type="title"/>
          </p:nvPr>
        </p:nvSpPr>
        <p:spPr/>
        <p:txBody>
          <a:bodyPr/>
          <a:lstStyle/>
          <a:p>
            <a:endParaRPr lang="et-EE"/>
          </a:p>
        </p:txBody>
      </p:sp>
      <p:graphicFrame>
        <p:nvGraphicFramePr>
          <p:cNvPr id="7" name="Content Placeholder 6">
            <a:extLst>
              <a:ext uri="{FF2B5EF4-FFF2-40B4-BE49-F238E27FC236}">
                <a16:creationId xmlns:a16="http://schemas.microsoft.com/office/drawing/2014/main" id="{5A94AC45-E3D3-3868-7A54-7B866E0AE688}"/>
              </a:ext>
            </a:extLst>
          </p:cNvPr>
          <p:cNvGraphicFramePr>
            <a:graphicFrameLocks noGrp="1"/>
          </p:cNvGraphicFramePr>
          <p:nvPr>
            <p:ph idx="1"/>
            <p:extLst>
              <p:ext uri="{D42A27DB-BD31-4B8C-83A1-F6EECF244321}">
                <p14:modId xmlns:p14="http://schemas.microsoft.com/office/powerpoint/2010/main" val="1689072453"/>
              </p:ext>
            </p:extLst>
          </p:nvPr>
        </p:nvGraphicFramePr>
        <p:xfrm>
          <a:off x="882000" y="554926"/>
          <a:ext cx="8696213" cy="5209963"/>
        </p:xfrm>
        <a:graphic>
          <a:graphicData uri="http://schemas.openxmlformats.org/drawingml/2006/table">
            <a:tbl>
              <a:tblPr firstRow="1" firstCol="1" bandRow="1">
                <a:tableStyleId>{5C22544A-7EE6-4342-B048-85BDC9FD1C3A}</a:tableStyleId>
              </a:tblPr>
              <a:tblGrid>
                <a:gridCol w="2554541">
                  <a:extLst>
                    <a:ext uri="{9D8B030D-6E8A-4147-A177-3AD203B41FA5}">
                      <a16:colId xmlns:a16="http://schemas.microsoft.com/office/drawing/2014/main" val="1523724457"/>
                    </a:ext>
                  </a:extLst>
                </a:gridCol>
                <a:gridCol w="1023612">
                  <a:extLst>
                    <a:ext uri="{9D8B030D-6E8A-4147-A177-3AD203B41FA5}">
                      <a16:colId xmlns:a16="http://schemas.microsoft.com/office/drawing/2014/main" val="1599396477"/>
                    </a:ext>
                  </a:extLst>
                </a:gridCol>
                <a:gridCol w="1023612">
                  <a:extLst>
                    <a:ext uri="{9D8B030D-6E8A-4147-A177-3AD203B41FA5}">
                      <a16:colId xmlns:a16="http://schemas.microsoft.com/office/drawing/2014/main" val="2262011873"/>
                    </a:ext>
                  </a:extLst>
                </a:gridCol>
                <a:gridCol w="1023612">
                  <a:extLst>
                    <a:ext uri="{9D8B030D-6E8A-4147-A177-3AD203B41FA5}">
                      <a16:colId xmlns:a16="http://schemas.microsoft.com/office/drawing/2014/main" val="3559483286"/>
                    </a:ext>
                  </a:extLst>
                </a:gridCol>
                <a:gridCol w="1023612">
                  <a:extLst>
                    <a:ext uri="{9D8B030D-6E8A-4147-A177-3AD203B41FA5}">
                      <a16:colId xmlns:a16="http://schemas.microsoft.com/office/drawing/2014/main" val="1595764263"/>
                    </a:ext>
                  </a:extLst>
                </a:gridCol>
                <a:gridCol w="1023612">
                  <a:extLst>
                    <a:ext uri="{9D8B030D-6E8A-4147-A177-3AD203B41FA5}">
                      <a16:colId xmlns:a16="http://schemas.microsoft.com/office/drawing/2014/main" val="1541135218"/>
                    </a:ext>
                  </a:extLst>
                </a:gridCol>
                <a:gridCol w="1023612">
                  <a:extLst>
                    <a:ext uri="{9D8B030D-6E8A-4147-A177-3AD203B41FA5}">
                      <a16:colId xmlns:a16="http://schemas.microsoft.com/office/drawing/2014/main" val="666655354"/>
                    </a:ext>
                  </a:extLst>
                </a:gridCol>
              </a:tblGrid>
              <a:tr h="177777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Tapa vald</a:t>
                      </a:r>
                    </a:p>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p>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2027 eelarve</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82036356"/>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tulud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18 760 612</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20 011 510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20 088 033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20 642 994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21 242 994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21 792 994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19953056"/>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kulud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17 285 431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19 578 993</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20 050 000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20 424 000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20 805 480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21 194 590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88263918"/>
                  </a:ext>
                </a:extLst>
              </a:tr>
              <a:tr h="27591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tulem</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1 475 181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432 517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38 033</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218 994</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437 514</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598 404</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8230965"/>
                  </a:ext>
                </a:extLst>
              </a:tr>
              <a:tr h="576074">
                <a:tc>
                  <a:txBody>
                    <a:bodyPr/>
                    <a:lstStyle/>
                    <a:p>
                      <a:pPr algn="l">
                        <a:lnSpc>
                          <a:spcPct val="115000"/>
                        </a:lnSpc>
                        <a:spcAft>
                          <a:spcPts val="400"/>
                        </a:spcAft>
                      </a:pPr>
                      <a:r>
                        <a:rPr lang="et-EE" sz="1400" dirty="0">
                          <a:effectLst/>
                          <a:latin typeface="Times New Roman" panose="02020603050405020304" pitchFamily="18" charset="0"/>
                          <a:cs typeface="Times New Roman" panose="02020603050405020304" pitchFamily="18" charset="0"/>
                        </a:rPr>
                        <a:t>Põhitegevuse tulude muutus %</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6,67%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0,38%</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2,76%</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2,91%</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2,59%</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7313732"/>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Põhitegevuse kulude muutus%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dirty="0">
                          <a:effectLst/>
                          <a:latin typeface="Times New Roman" panose="02020603050405020304" pitchFamily="18" charset="0"/>
                          <a:cs typeface="Times New Roman" panose="02020603050405020304" pitchFamily="18" charset="0"/>
                        </a:rPr>
                        <a:t>-</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13,27%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2,41%</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1,87%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1,87%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ctr">
                        <a:lnSpc>
                          <a:spcPct val="115000"/>
                        </a:lnSpc>
                        <a:spcAft>
                          <a:spcPts val="400"/>
                        </a:spcAft>
                      </a:pPr>
                      <a:endParaRPr lang="et-EE" sz="1400" b="1" dirty="0">
                        <a:effectLst/>
                        <a:latin typeface="Times New Roman" panose="02020603050405020304" pitchFamily="18" charset="0"/>
                        <a:cs typeface="Times New Roman" panose="02020603050405020304" pitchFamily="18" charset="0"/>
                      </a:endParaRPr>
                    </a:p>
                    <a:p>
                      <a:pPr algn="ctr">
                        <a:lnSpc>
                          <a:spcPct val="115000"/>
                        </a:lnSpc>
                        <a:spcAft>
                          <a:spcPts val="400"/>
                        </a:spcAft>
                      </a:pPr>
                      <a:r>
                        <a:rPr lang="et-EE" sz="1400" b="1" dirty="0">
                          <a:effectLst/>
                          <a:latin typeface="Times New Roman" panose="02020603050405020304" pitchFamily="18" charset="0"/>
                          <a:cs typeface="Times New Roman" panose="02020603050405020304" pitchFamily="18" charset="0"/>
                        </a:rPr>
                        <a:t>1,87%</a:t>
                      </a:r>
                      <a:endParaRPr lang="et-EE" sz="1400" b="1"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94393621"/>
                  </a:ext>
                </a:extLst>
              </a:tr>
              <a:tr h="576074">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Omafinantseerimise võimekuse näitaja</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rgbClr val="FF0000"/>
                          </a:solidFill>
                          <a:effectLst/>
                          <a:latin typeface="Times New Roman" panose="02020603050405020304" pitchFamily="18" charset="0"/>
                          <a:cs typeface="Times New Roman" panose="02020603050405020304" pitchFamily="18" charset="0"/>
                        </a:rPr>
                        <a:t>1,02</a:t>
                      </a:r>
                      <a:endParaRPr lang="et-EE" sz="1400" b="1" dirty="0">
                        <a:solidFill>
                          <a:srgbClr val="FF0000"/>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rgbClr val="FF0000"/>
                          </a:solidFill>
                          <a:effectLst/>
                          <a:latin typeface="Times New Roman" panose="02020603050405020304" pitchFamily="18" charset="0"/>
                          <a:cs typeface="Times New Roman" panose="02020603050405020304" pitchFamily="18" charset="0"/>
                        </a:rPr>
                        <a:t>1,00</a:t>
                      </a:r>
                      <a:endParaRPr lang="et-EE" sz="1400" b="1" dirty="0">
                        <a:solidFill>
                          <a:srgbClr val="FF0000"/>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rgbClr val="FF0000"/>
                          </a:solidFill>
                          <a:effectLst/>
                          <a:latin typeface="Times New Roman" panose="02020603050405020304" pitchFamily="18" charset="0"/>
                          <a:cs typeface="Times New Roman" panose="02020603050405020304" pitchFamily="18" charset="0"/>
                        </a:rPr>
                        <a:t>1,01</a:t>
                      </a:r>
                      <a:endParaRPr lang="et-EE" sz="1400" b="1" dirty="0">
                        <a:solidFill>
                          <a:srgbClr val="FF0000"/>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rgbClr val="FF0000"/>
                          </a:solidFill>
                          <a:effectLst/>
                          <a:latin typeface="Times New Roman" panose="02020603050405020304" pitchFamily="18" charset="0"/>
                          <a:cs typeface="Times New Roman" panose="02020603050405020304" pitchFamily="18" charset="0"/>
                        </a:rPr>
                        <a:t>1,02</a:t>
                      </a:r>
                      <a:endParaRPr lang="et-EE" sz="1400" b="1" dirty="0">
                        <a:solidFill>
                          <a:srgbClr val="FF0000"/>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a:solidFill>
                            <a:srgbClr val="FF0000"/>
                          </a:solidFill>
                          <a:effectLst/>
                          <a:latin typeface="Times New Roman" panose="02020603050405020304" pitchFamily="18" charset="0"/>
                          <a:cs typeface="Times New Roman" panose="02020603050405020304" pitchFamily="18" charset="0"/>
                        </a:rPr>
                        <a:t>1,03</a:t>
                      </a:r>
                      <a:endParaRPr lang="et-EE" sz="1400" b="1">
                        <a:solidFill>
                          <a:srgbClr val="FF0000"/>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53900856"/>
                  </a:ext>
                </a:extLst>
              </a:tr>
              <a:tr h="27591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Tulemi suhe tuludesse%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chemeClr val="bg1"/>
                          </a:solidFill>
                          <a:effectLst/>
                          <a:latin typeface="Times New Roman" panose="02020603050405020304" pitchFamily="18" charset="0"/>
                          <a:cs typeface="Times New Roman" panose="02020603050405020304" pitchFamily="18" charset="0"/>
                        </a:rPr>
                        <a:t>2,16%</a:t>
                      </a:r>
                      <a:endParaRPr lang="et-EE" sz="1400" b="1" dirty="0">
                        <a:solidFill>
                          <a:schemeClr val="bg1"/>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chemeClr val="bg1"/>
                          </a:solidFill>
                          <a:effectLst/>
                          <a:latin typeface="Times New Roman" panose="02020603050405020304" pitchFamily="18" charset="0"/>
                          <a:cs typeface="Times New Roman" panose="02020603050405020304" pitchFamily="18" charset="0"/>
                        </a:rPr>
                        <a:t>0,19%</a:t>
                      </a:r>
                      <a:endParaRPr lang="et-EE" sz="1400" b="1" dirty="0">
                        <a:solidFill>
                          <a:schemeClr val="bg1"/>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chemeClr val="bg1"/>
                          </a:solidFill>
                          <a:effectLst/>
                          <a:latin typeface="Times New Roman" panose="02020603050405020304" pitchFamily="18" charset="0"/>
                          <a:cs typeface="Times New Roman" panose="02020603050405020304" pitchFamily="18" charset="0"/>
                        </a:rPr>
                        <a:t>1,06%</a:t>
                      </a:r>
                      <a:endParaRPr lang="et-EE" sz="1400" b="1" dirty="0">
                        <a:solidFill>
                          <a:schemeClr val="bg1"/>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chemeClr val="bg1"/>
                          </a:solidFill>
                          <a:effectLst/>
                          <a:latin typeface="Times New Roman" panose="02020603050405020304" pitchFamily="18" charset="0"/>
                          <a:cs typeface="Times New Roman" panose="02020603050405020304" pitchFamily="18" charset="0"/>
                        </a:rPr>
                        <a:t>2,06%</a:t>
                      </a:r>
                      <a:endParaRPr lang="et-EE" sz="1400" b="1" dirty="0">
                        <a:solidFill>
                          <a:schemeClr val="bg1"/>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b="1" dirty="0">
                          <a:solidFill>
                            <a:schemeClr val="bg1"/>
                          </a:solidFill>
                          <a:effectLst/>
                          <a:latin typeface="Times New Roman" panose="02020603050405020304" pitchFamily="18" charset="0"/>
                          <a:cs typeface="Times New Roman" panose="02020603050405020304" pitchFamily="18" charset="0"/>
                        </a:rPr>
                        <a:t>2,75%</a:t>
                      </a:r>
                      <a:endParaRPr lang="et-EE" sz="1400" b="1" dirty="0">
                        <a:solidFill>
                          <a:schemeClr val="bg1"/>
                        </a:solidFill>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650540240"/>
                  </a:ext>
                </a:extLst>
              </a:tr>
            </a:tbl>
          </a:graphicData>
        </a:graphic>
      </p:graphicFrame>
      <p:sp>
        <p:nvSpPr>
          <p:cNvPr id="4" name="Date Placeholder 3">
            <a:extLst>
              <a:ext uri="{FF2B5EF4-FFF2-40B4-BE49-F238E27FC236}">
                <a16:creationId xmlns:a16="http://schemas.microsoft.com/office/drawing/2014/main" id="{23C7E828-3800-E454-FBF9-D26FA9E552CB}"/>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A8267D01-4DE3-72BF-B339-B19E8967844F}"/>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322C86C4-AF04-60EC-92E2-C1C6C3E411CF}"/>
              </a:ext>
            </a:extLst>
          </p:cNvPr>
          <p:cNvSpPr>
            <a:spLocks noGrp="1"/>
          </p:cNvSpPr>
          <p:nvPr>
            <p:ph type="sldNum" sz="quarter" idx="12"/>
          </p:nvPr>
        </p:nvSpPr>
        <p:spPr/>
        <p:txBody>
          <a:bodyPr/>
          <a:lstStyle/>
          <a:p>
            <a:fld id="{9F1D2D8F-F5A0-48B9-82D4-5E59CC4642C5}" type="slidenum">
              <a:rPr lang="et-EE" smtClean="0"/>
              <a:t>17</a:t>
            </a:fld>
            <a:endParaRPr lang="et-EE"/>
          </a:p>
        </p:txBody>
      </p:sp>
    </p:spTree>
    <p:extLst>
      <p:ext uri="{BB962C8B-B14F-4D97-AF65-F5344CB8AC3E}">
        <p14:creationId xmlns:p14="http://schemas.microsoft.com/office/powerpoint/2010/main" val="16497290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6EB6000C-0894-6D3C-A57B-25D47FA47865}"/>
              </a:ext>
            </a:extLst>
          </p:cNvPr>
          <p:cNvGraphicFramePr>
            <a:graphicFrameLocks noGrp="1"/>
          </p:cNvGraphicFramePr>
          <p:nvPr>
            <p:ph idx="1"/>
            <p:extLst>
              <p:ext uri="{D42A27DB-BD31-4B8C-83A1-F6EECF244321}">
                <p14:modId xmlns:p14="http://schemas.microsoft.com/office/powerpoint/2010/main" val="1822882987"/>
              </p:ext>
            </p:extLst>
          </p:nvPr>
        </p:nvGraphicFramePr>
        <p:xfrm>
          <a:off x="882000" y="310654"/>
          <a:ext cx="8696211" cy="5738958"/>
        </p:xfrm>
        <a:graphic>
          <a:graphicData uri="http://schemas.openxmlformats.org/drawingml/2006/table">
            <a:tbl>
              <a:tblPr firstRow="1" firstCol="1" bandRow="1">
                <a:tableStyleId>{5C22544A-7EE6-4342-B048-85BDC9FD1C3A}</a:tableStyleId>
              </a:tblPr>
              <a:tblGrid>
                <a:gridCol w="2283804">
                  <a:extLst>
                    <a:ext uri="{9D8B030D-6E8A-4147-A177-3AD203B41FA5}">
                      <a16:colId xmlns:a16="http://schemas.microsoft.com/office/drawing/2014/main" val="728315885"/>
                    </a:ext>
                  </a:extLst>
                </a:gridCol>
                <a:gridCol w="1028005">
                  <a:extLst>
                    <a:ext uri="{9D8B030D-6E8A-4147-A177-3AD203B41FA5}">
                      <a16:colId xmlns:a16="http://schemas.microsoft.com/office/drawing/2014/main" val="3610253061"/>
                    </a:ext>
                  </a:extLst>
                </a:gridCol>
                <a:gridCol w="1028005">
                  <a:extLst>
                    <a:ext uri="{9D8B030D-6E8A-4147-A177-3AD203B41FA5}">
                      <a16:colId xmlns:a16="http://schemas.microsoft.com/office/drawing/2014/main" val="1634893999"/>
                    </a:ext>
                  </a:extLst>
                </a:gridCol>
                <a:gridCol w="1028005">
                  <a:extLst>
                    <a:ext uri="{9D8B030D-6E8A-4147-A177-3AD203B41FA5}">
                      <a16:colId xmlns:a16="http://schemas.microsoft.com/office/drawing/2014/main" val="783563677"/>
                    </a:ext>
                  </a:extLst>
                </a:gridCol>
                <a:gridCol w="1028005">
                  <a:extLst>
                    <a:ext uri="{9D8B030D-6E8A-4147-A177-3AD203B41FA5}">
                      <a16:colId xmlns:a16="http://schemas.microsoft.com/office/drawing/2014/main" val="725679510"/>
                    </a:ext>
                  </a:extLst>
                </a:gridCol>
                <a:gridCol w="1149743">
                  <a:extLst>
                    <a:ext uri="{9D8B030D-6E8A-4147-A177-3AD203B41FA5}">
                      <a16:colId xmlns:a16="http://schemas.microsoft.com/office/drawing/2014/main" val="449045812"/>
                    </a:ext>
                  </a:extLst>
                </a:gridCol>
                <a:gridCol w="1150644">
                  <a:extLst>
                    <a:ext uri="{9D8B030D-6E8A-4147-A177-3AD203B41FA5}">
                      <a16:colId xmlns:a16="http://schemas.microsoft.com/office/drawing/2014/main" val="2184700761"/>
                    </a:ext>
                  </a:extLst>
                </a:gridCol>
              </a:tblGrid>
              <a:tr h="875107">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Tapa vald</a:t>
                      </a:r>
                    </a:p>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2022 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2023 eeldatav</a:t>
                      </a:r>
                    </a:p>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täitmine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2024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2025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2026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ctr">
                        <a:lnSpc>
                          <a:spcPct val="115000"/>
                        </a:lnSpc>
                        <a:spcAft>
                          <a:spcPts val="400"/>
                        </a:spcAft>
                      </a:pPr>
                      <a:r>
                        <a:rPr lang="et-EE" sz="1400">
                          <a:effectLst/>
                          <a:latin typeface="Times New Roman" panose="02020603050405020304" pitchFamily="18" charset="0"/>
                          <a:cs typeface="Times New Roman" panose="02020603050405020304" pitchFamily="18" charset="0"/>
                        </a:rPr>
                        <a:t>2027 eelarve</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060324138"/>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Investeerimistegevus kokku</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-1 153 725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-1 822 476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-1 048 963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-1 094 178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-1 111 743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-1 017 145</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36078886"/>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müük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17 588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170 000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150 000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56473202"/>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-1 886 639</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-2 006 652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-818 524</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-1 175 000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-1 100 000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-600 000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87382632"/>
                  </a:ext>
                </a:extLst>
              </a:tr>
              <a:tr h="44582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sh projektide omaosalus</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-1 002 093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-1 534 433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-745 072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-780 000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-705 000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-580 000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92594295"/>
                  </a:ext>
                </a:extLst>
              </a:tr>
              <a:tr h="678015">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soetuseks saadav sihtfinantseerimine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884 546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325 708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73 452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395 000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395 000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20 000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8132548"/>
                  </a:ext>
                </a:extLst>
              </a:tr>
              <a:tr h="579558">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Põhivara soetuseks antav sihtfinantseerimine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-114 288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-110 932</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6531605"/>
                  </a:ext>
                </a:extLst>
              </a:tr>
              <a:tr h="445821">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Osaluste ning muude aktsiate ja osade müük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45557245"/>
                  </a:ext>
                </a:extLst>
              </a:tr>
              <a:tr h="579558">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Osaluste ning muude aktsiate ja osade soetus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867540438"/>
                  </a:ext>
                </a:extLst>
              </a:tr>
              <a:tr h="3810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Tagasilaekuvad laenud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72 900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72 900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83666236"/>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Antavad laenud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tc>
                  <a:txBody>
                    <a:bodyPr/>
                    <a:lstStyle/>
                    <a:p>
                      <a:pPr>
                        <a:lnSpc>
                          <a:spcPct val="115000"/>
                        </a:lnSpc>
                      </a:pPr>
                      <a:endParaRPr lang="et-EE" sz="1400">
                        <a:effectLst/>
                        <a:latin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00712394"/>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Finantstulud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1 253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1 500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9226220"/>
                  </a:ext>
                </a:extLst>
              </a:tr>
              <a:tr h="213626">
                <a:tc>
                  <a:txBody>
                    <a:bodyPr/>
                    <a:lstStyle/>
                    <a:p>
                      <a:pPr algn="l">
                        <a:lnSpc>
                          <a:spcPct val="115000"/>
                        </a:lnSpc>
                        <a:spcAft>
                          <a:spcPts val="400"/>
                        </a:spcAft>
                      </a:pPr>
                      <a:r>
                        <a:rPr lang="et-EE" sz="1400">
                          <a:effectLst/>
                          <a:latin typeface="Times New Roman" panose="02020603050405020304" pitchFamily="18" charset="0"/>
                          <a:cs typeface="Times New Roman" panose="02020603050405020304" pitchFamily="18" charset="0"/>
                        </a:rPr>
                        <a:t>   Finantskulud (-)</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nchor="b"/>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-129 086</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-405 000</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-475 391</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-465 678</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a:effectLst/>
                          <a:latin typeface="Times New Roman" panose="02020603050405020304" pitchFamily="18" charset="0"/>
                          <a:cs typeface="Times New Roman" panose="02020603050405020304" pitchFamily="18" charset="0"/>
                        </a:rPr>
                        <a:t>-508 243</a:t>
                      </a:r>
                      <a:endParaRPr lang="et-EE" sz="140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tc>
                  <a:txBody>
                    <a:bodyPr/>
                    <a:lstStyle/>
                    <a:p>
                      <a:pPr algn="r">
                        <a:lnSpc>
                          <a:spcPct val="115000"/>
                        </a:lnSpc>
                        <a:spcAft>
                          <a:spcPts val="400"/>
                        </a:spcAft>
                      </a:pPr>
                      <a:r>
                        <a:rPr lang="et-EE" sz="1400" dirty="0">
                          <a:effectLst/>
                          <a:latin typeface="Times New Roman" panose="02020603050405020304" pitchFamily="18" charset="0"/>
                          <a:cs typeface="Times New Roman" panose="02020603050405020304" pitchFamily="18" charset="0"/>
                        </a:rPr>
                        <a:t>-538 645</a:t>
                      </a:r>
                      <a:endParaRPr lang="et-EE" sz="1400" dirty="0">
                        <a:effectLst/>
                        <a:latin typeface="Times New Roman" panose="02020603050405020304" pitchFamily="18" charset="0"/>
                        <a:ea typeface="News Gothic MT" panose="020B0504020203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8595927"/>
                  </a:ext>
                </a:extLst>
              </a:tr>
            </a:tbl>
          </a:graphicData>
        </a:graphic>
      </p:graphicFrame>
      <p:sp>
        <p:nvSpPr>
          <p:cNvPr id="4" name="Date Placeholder 3">
            <a:extLst>
              <a:ext uri="{FF2B5EF4-FFF2-40B4-BE49-F238E27FC236}">
                <a16:creationId xmlns:a16="http://schemas.microsoft.com/office/drawing/2014/main" id="{77E33D16-0504-99F7-A3C1-88DB7C2E6C6C}"/>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900C8083-F964-927A-E75C-4B10243A237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442F0594-3ECB-D76C-0828-64D322A05A92}"/>
              </a:ext>
            </a:extLst>
          </p:cNvPr>
          <p:cNvSpPr>
            <a:spLocks noGrp="1"/>
          </p:cNvSpPr>
          <p:nvPr>
            <p:ph type="sldNum" sz="quarter" idx="12"/>
          </p:nvPr>
        </p:nvSpPr>
        <p:spPr/>
        <p:txBody>
          <a:bodyPr/>
          <a:lstStyle/>
          <a:p>
            <a:fld id="{9F1D2D8F-F5A0-48B9-82D4-5E59CC4642C5}" type="slidenum">
              <a:rPr lang="et-EE" smtClean="0"/>
              <a:t>18</a:t>
            </a:fld>
            <a:endParaRPr lang="et-EE"/>
          </a:p>
        </p:txBody>
      </p:sp>
    </p:spTree>
    <p:extLst>
      <p:ext uri="{BB962C8B-B14F-4D97-AF65-F5344CB8AC3E}">
        <p14:creationId xmlns:p14="http://schemas.microsoft.com/office/powerpoint/2010/main" val="177293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36D6882-0D69-0932-D789-9A1AA9747F53}"/>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4D936FBC-86F4-858F-2E9F-557F0DAC4C8F}"/>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CD0E27-626E-6EF5-AE59-E5A67276167B}"/>
              </a:ext>
            </a:extLst>
          </p:cNvPr>
          <p:cNvSpPr>
            <a:spLocks noGrp="1"/>
          </p:cNvSpPr>
          <p:nvPr>
            <p:ph type="sldNum" sz="quarter" idx="12"/>
          </p:nvPr>
        </p:nvSpPr>
        <p:spPr/>
        <p:txBody>
          <a:bodyPr/>
          <a:lstStyle/>
          <a:p>
            <a:fld id="{9F1D2D8F-F5A0-48B9-82D4-5E59CC4642C5}" type="slidenum">
              <a:rPr lang="et-EE" smtClean="0"/>
              <a:t>19</a:t>
            </a:fld>
            <a:endParaRPr lang="et-EE"/>
          </a:p>
        </p:txBody>
      </p:sp>
      <p:graphicFrame>
        <p:nvGraphicFramePr>
          <p:cNvPr id="13" name="Table 12">
            <a:extLst>
              <a:ext uri="{FF2B5EF4-FFF2-40B4-BE49-F238E27FC236}">
                <a16:creationId xmlns:a16="http://schemas.microsoft.com/office/drawing/2014/main" id="{2646A0FB-B7D2-4023-C76D-A3BEB1CCA80B}"/>
              </a:ext>
            </a:extLst>
          </p:cNvPr>
          <p:cNvGraphicFramePr>
            <a:graphicFrameLocks noGrp="1"/>
          </p:cNvGraphicFramePr>
          <p:nvPr>
            <p:extLst>
              <p:ext uri="{D42A27DB-BD31-4B8C-83A1-F6EECF244321}">
                <p14:modId xmlns:p14="http://schemas.microsoft.com/office/powerpoint/2010/main" val="1976743559"/>
              </p:ext>
            </p:extLst>
          </p:nvPr>
        </p:nvGraphicFramePr>
        <p:xfrm>
          <a:off x="1147864" y="270933"/>
          <a:ext cx="7518410" cy="5544600"/>
        </p:xfrm>
        <a:graphic>
          <a:graphicData uri="http://schemas.openxmlformats.org/drawingml/2006/table">
            <a:tbl>
              <a:tblPr>
                <a:tableStyleId>{5C22544A-7EE6-4342-B048-85BDC9FD1C3A}</a:tableStyleId>
              </a:tblPr>
              <a:tblGrid>
                <a:gridCol w="4484451">
                  <a:extLst>
                    <a:ext uri="{9D8B030D-6E8A-4147-A177-3AD203B41FA5}">
                      <a16:colId xmlns:a16="http://schemas.microsoft.com/office/drawing/2014/main" val="3785962035"/>
                    </a:ext>
                  </a:extLst>
                </a:gridCol>
                <a:gridCol w="504392">
                  <a:extLst>
                    <a:ext uri="{9D8B030D-6E8A-4147-A177-3AD203B41FA5}">
                      <a16:colId xmlns:a16="http://schemas.microsoft.com/office/drawing/2014/main" val="2334391015"/>
                    </a:ext>
                  </a:extLst>
                </a:gridCol>
                <a:gridCol w="843189">
                  <a:extLst>
                    <a:ext uri="{9D8B030D-6E8A-4147-A177-3AD203B41FA5}">
                      <a16:colId xmlns:a16="http://schemas.microsoft.com/office/drawing/2014/main" val="325822723"/>
                    </a:ext>
                  </a:extLst>
                </a:gridCol>
                <a:gridCol w="704955">
                  <a:extLst>
                    <a:ext uri="{9D8B030D-6E8A-4147-A177-3AD203B41FA5}">
                      <a16:colId xmlns:a16="http://schemas.microsoft.com/office/drawing/2014/main" val="2007436124"/>
                    </a:ext>
                  </a:extLst>
                </a:gridCol>
                <a:gridCol w="981423">
                  <a:extLst>
                    <a:ext uri="{9D8B030D-6E8A-4147-A177-3AD203B41FA5}">
                      <a16:colId xmlns:a16="http://schemas.microsoft.com/office/drawing/2014/main" val="1700860773"/>
                    </a:ext>
                  </a:extLst>
                </a:gridCol>
              </a:tblGrid>
              <a:tr h="180016">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Suuremad investeeringud nimeliselt</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2026</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179504302"/>
                  </a:ext>
                </a:extLst>
              </a:tr>
              <a:tr h="180016">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04 Teehoiukava elluviimine</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500 000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505140283"/>
                  </a:ext>
                </a:extLst>
              </a:tr>
              <a:tr h="180016">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7578467"/>
                  </a:ext>
                </a:extLst>
              </a:tr>
              <a:tr h="180016">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500 000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285982225"/>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04 Kaasav eelarve</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20 000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840522071"/>
                  </a:ext>
                </a:extLst>
              </a:tr>
              <a:tr h="180016">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638396112"/>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20 000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926582061"/>
                  </a:ext>
                </a:extLst>
              </a:tr>
              <a:tr h="180016">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sh </a:t>
                      </a:r>
                      <a:r>
                        <a:rPr lang="fi-FI" sz="1200" u="none" strike="noStrike" dirty="0" err="1">
                          <a:effectLst/>
                          <a:latin typeface="Times New Roman" panose="02020603050405020304" pitchFamily="18" charset="0"/>
                          <a:cs typeface="Times New Roman" panose="02020603050405020304" pitchFamily="18" charset="0"/>
                        </a:rPr>
                        <a:t>muude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vahendite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arvelt</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omaosalus</a:t>
                      </a:r>
                      <a:r>
                        <a:rPr lang="fi-FI" sz="1200" u="none" strike="noStrike" dirty="0">
                          <a:effectLst/>
                          <a:latin typeface="Times New Roman" panose="02020603050405020304" pitchFamily="18" charset="0"/>
                          <a:cs typeface="Times New Roman" panose="02020603050405020304" pitchFamily="18" charset="0"/>
                        </a:rPr>
                        <a:t>)</a:t>
                      </a:r>
                      <a:endParaRPr lang="fi-FI" sz="1200" b="0"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365642833"/>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04 Tapa linna vabadussamba rajamine</a:t>
                      </a:r>
                      <a:endParaRPr lang="fi-FI"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256044089"/>
                  </a:ext>
                </a:extLst>
              </a:tr>
              <a:tr h="180016">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sh toetuse arvelt</a:t>
                      </a:r>
                      <a:endParaRPr lang="et-EE" sz="1200" b="0"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681832051"/>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56594865"/>
                  </a:ext>
                </a:extLst>
              </a:tr>
              <a:tr h="180016">
                <a:tc>
                  <a:txBody>
                    <a:bodyPr/>
                    <a:lstStyle/>
                    <a:p>
                      <a:pPr algn="l" fontAlgn="b"/>
                      <a:r>
                        <a:rPr lang="fi-FI" sz="1200" u="none" strike="noStrike" dirty="0">
                          <a:effectLst/>
                          <a:latin typeface="Times New Roman" panose="02020603050405020304" pitchFamily="18" charset="0"/>
                          <a:cs typeface="Times New Roman" panose="02020603050405020304" pitchFamily="18" charset="0"/>
                        </a:rPr>
                        <a:t>04 </a:t>
                      </a:r>
                      <a:r>
                        <a:rPr lang="fi-FI" sz="1200" u="none" strike="noStrike" dirty="0" err="1">
                          <a:effectLst/>
                          <a:latin typeface="Times New Roman" panose="02020603050405020304" pitchFamily="18" charset="0"/>
                          <a:cs typeface="Times New Roman" panose="02020603050405020304" pitchFamily="18" charset="0"/>
                        </a:rPr>
                        <a:t>Ettevõtlusala</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Paide</a:t>
                      </a:r>
                      <a:r>
                        <a:rPr lang="fi-FI" sz="1200" u="none" strike="noStrike" dirty="0">
                          <a:effectLst/>
                          <a:latin typeface="Times New Roman" panose="02020603050405020304" pitchFamily="18" charset="0"/>
                          <a:cs typeface="Times New Roman" panose="02020603050405020304" pitchFamily="18" charset="0"/>
                        </a:rPr>
                        <a:t> </a:t>
                      </a:r>
                      <a:r>
                        <a:rPr lang="fi-FI" sz="1200" u="none" strike="noStrike" dirty="0" err="1">
                          <a:effectLst/>
                          <a:latin typeface="Times New Roman" panose="02020603050405020304" pitchFamily="18" charset="0"/>
                          <a:cs typeface="Times New Roman" panose="02020603050405020304" pitchFamily="18" charset="0"/>
                        </a:rPr>
                        <a:t>mnt</a:t>
                      </a:r>
                      <a:r>
                        <a:rPr lang="fi-FI" sz="1200" u="none" strike="noStrike" dirty="0">
                          <a:effectLst/>
                          <a:latin typeface="Times New Roman" panose="02020603050405020304" pitchFamily="18" charset="0"/>
                          <a:cs typeface="Times New Roman" panose="02020603050405020304" pitchFamily="18" charset="0"/>
                        </a:rPr>
                        <a:t> 85</a:t>
                      </a:r>
                      <a:endParaRPr lang="fi-FI"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43 480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500 000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500 000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569532813"/>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sh toetuse arvelt</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375 000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375 000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075324959"/>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43 480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125 000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125 000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183699296"/>
                  </a:ext>
                </a:extLst>
              </a:tr>
              <a:tr h="180016">
                <a:tc>
                  <a:txBody>
                    <a:bodyPr/>
                    <a:lstStyle/>
                    <a:p>
                      <a:pPr algn="l" fontAlgn="b"/>
                      <a:r>
                        <a:rPr lang="et-EE" sz="1200" u="none" strike="noStrike" dirty="0">
                          <a:effectLst/>
                          <a:latin typeface="Times New Roman" panose="02020603050405020304" pitchFamily="18" charset="0"/>
                          <a:cs typeface="Times New Roman" panose="02020603050405020304" pitchFamily="18" charset="0"/>
                        </a:rPr>
                        <a:t>06 </a:t>
                      </a:r>
                      <a:r>
                        <a:rPr lang="et-EE" sz="1200" u="none" strike="noStrike" dirty="0" err="1">
                          <a:effectLst/>
                          <a:latin typeface="Times New Roman" panose="02020603050405020304" pitchFamily="18" charset="0"/>
                          <a:cs typeface="Times New Roman" panose="02020603050405020304" pitchFamily="18" charset="0"/>
                        </a:rPr>
                        <a:t>Hajaasustuse</a:t>
                      </a:r>
                      <a:r>
                        <a:rPr lang="et-EE" sz="1200" u="none" strike="noStrike" dirty="0">
                          <a:effectLst/>
                          <a:latin typeface="Times New Roman" panose="02020603050405020304" pitchFamily="18" charset="0"/>
                          <a:cs typeface="Times New Roman" panose="02020603050405020304" pitchFamily="18" charset="0"/>
                        </a:rPr>
                        <a:t> programm art 4502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198475042"/>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sh toetuse arvelt</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20 000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01110701"/>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20 000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883512309"/>
                  </a:ext>
                </a:extLst>
              </a:tr>
              <a:tr h="316667">
                <a:tc>
                  <a:txBody>
                    <a:bodyPr/>
                    <a:lstStyle/>
                    <a:p>
                      <a:pPr algn="l" fontAlgn="b"/>
                      <a:r>
                        <a:rPr lang="et-EE" sz="1200" u="none" strike="noStrike">
                          <a:effectLst/>
                          <a:latin typeface="Times New Roman" panose="02020603050405020304" pitchFamily="18" charset="0"/>
                          <a:cs typeface="Times New Roman" panose="02020603050405020304" pitchFamily="18" charset="0"/>
                        </a:rPr>
                        <a:t>06 Ambla mnt 41A ja Pargi tn 23 A kruntide moodustamine ning kinnistute ostmine Maa-ametilt, taristu</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35 000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25 000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17910640"/>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sh toetuse arvelt</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68352862"/>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35 000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25 000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880863243"/>
                  </a:ext>
                </a:extLst>
              </a:tr>
              <a:tr h="233356">
                <a:tc>
                  <a:txBody>
                    <a:bodyPr/>
                    <a:lstStyle/>
                    <a:p>
                      <a:pPr algn="l" fontAlgn="b"/>
                      <a:r>
                        <a:rPr lang="et-EE" sz="1200" u="none" strike="noStrike">
                          <a:effectLst/>
                          <a:latin typeface="Times New Roman" panose="02020603050405020304" pitchFamily="18" charset="0"/>
                          <a:cs typeface="Times New Roman" panose="02020603050405020304" pitchFamily="18" charset="0"/>
                        </a:rPr>
                        <a:t>07 Investeeringutoetus Rakvere Haiglale art 4502</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599436907"/>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sh toetuse arvelt</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39559287"/>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40 000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889314676"/>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08 Puhkepargid Lehtse spordiväljak MATA</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83 522</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936845256"/>
                  </a:ext>
                </a:extLst>
              </a:tr>
              <a:tr h="180016">
                <a:tc>
                  <a:txBody>
                    <a:bodyPr/>
                    <a:lstStyle/>
                    <a:p>
                      <a:pPr algn="l" fontAlgn="b"/>
                      <a:r>
                        <a:rPr lang="et-EE" sz="1200" u="none" strike="noStrike">
                          <a:effectLst/>
                          <a:latin typeface="Times New Roman" panose="02020603050405020304" pitchFamily="18" charset="0"/>
                          <a:cs typeface="Times New Roman" panose="02020603050405020304" pitchFamily="18" charset="0"/>
                        </a:rPr>
                        <a:t>sh toetuse arvelt</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53 452</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676264423"/>
                  </a:ext>
                </a:extLst>
              </a:tr>
              <a:tr h="180016">
                <a:tc>
                  <a:txBody>
                    <a:bodyPr/>
                    <a:lstStyle/>
                    <a:p>
                      <a:pPr algn="l" fontAlgn="b"/>
                      <a:r>
                        <a:rPr lang="fi-FI" sz="1200" u="none" strike="noStrike">
                          <a:effectLst/>
                          <a:latin typeface="Times New Roman" panose="02020603050405020304" pitchFamily="18" charset="0"/>
                          <a:cs typeface="Times New Roman" panose="02020603050405020304" pitchFamily="18" charset="0"/>
                        </a:rPr>
                        <a:t>sh muude vahendite arvelt (omaosalus)</a:t>
                      </a:r>
                      <a:endParaRPr lang="fi-FI"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30 070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365474749"/>
                  </a:ext>
                </a:extLst>
              </a:tr>
              <a:tr h="180016">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KÕIK KOKKU</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818 524</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1 175 000</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1 100 000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600 000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16928209"/>
                  </a:ext>
                </a:extLst>
              </a:tr>
              <a:tr h="180016">
                <a:tc>
                  <a:txBody>
                    <a:bodyPr/>
                    <a:lstStyle/>
                    <a:p>
                      <a:pPr algn="l" fontAlgn="b"/>
                      <a:r>
                        <a:rPr lang="et-EE" sz="1200" b="1" u="none" strike="noStrike" dirty="0">
                          <a:effectLst/>
                          <a:latin typeface="Times New Roman" panose="02020603050405020304" pitchFamily="18" charset="0"/>
                          <a:cs typeface="Times New Roman" panose="02020603050405020304" pitchFamily="18" charset="0"/>
                        </a:rPr>
                        <a:t>sh toetuse arvelt</a:t>
                      </a:r>
                      <a:endParaRPr lang="et-EE" sz="1200" b="1"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73 452</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395 0O00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395 000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597070018"/>
                  </a:ext>
                </a:extLst>
              </a:tr>
              <a:tr h="190604">
                <a:tc>
                  <a:txBody>
                    <a:bodyPr/>
                    <a:lstStyle/>
                    <a:p>
                      <a:pPr algn="l" fontAlgn="b"/>
                      <a:r>
                        <a:rPr lang="fi-FI" sz="1200" b="1" u="none" strike="noStrike" dirty="0">
                          <a:effectLst/>
                          <a:latin typeface="Times New Roman" panose="02020603050405020304" pitchFamily="18" charset="0"/>
                          <a:cs typeface="Times New Roman" panose="02020603050405020304" pitchFamily="18" charset="0"/>
                        </a:rPr>
                        <a:t>sh </a:t>
                      </a:r>
                      <a:r>
                        <a:rPr lang="fi-FI" sz="1200" b="1" u="none" strike="noStrike" dirty="0" err="1">
                          <a:effectLst/>
                          <a:latin typeface="Times New Roman" panose="02020603050405020304" pitchFamily="18" charset="0"/>
                          <a:cs typeface="Times New Roman" panose="02020603050405020304" pitchFamily="18" charset="0"/>
                        </a:rPr>
                        <a:t>muude</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vahendite</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arvelt</a:t>
                      </a:r>
                      <a:r>
                        <a:rPr lang="fi-FI" sz="1200" b="1" u="none" strike="noStrike" dirty="0">
                          <a:effectLst/>
                          <a:latin typeface="Times New Roman" panose="02020603050405020304" pitchFamily="18" charset="0"/>
                          <a:cs typeface="Times New Roman" panose="02020603050405020304" pitchFamily="18" charset="0"/>
                        </a:rPr>
                        <a:t> (</a:t>
                      </a:r>
                      <a:r>
                        <a:rPr lang="fi-FI" sz="1200" b="1" u="none" strike="noStrike" dirty="0" err="1">
                          <a:effectLst/>
                          <a:latin typeface="Times New Roman" panose="02020603050405020304" pitchFamily="18" charset="0"/>
                          <a:cs typeface="Times New Roman" panose="02020603050405020304" pitchFamily="18" charset="0"/>
                        </a:rPr>
                        <a:t>omaosalus</a:t>
                      </a:r>
                      <a:r>
                        <a:rPr lang="fi-FI" sz="1200" b="1" u="none" strike="noStrike" dirty="0">
                          <a:effectLst/>
                          <a:latin typeface="Times New Roman" panose="02020603050405020304" pitchFamily="18" charset="0"/>
                          <a:cs typeface="Times New Roman" panose="02020603050405020304" pitchFamily="18" charset="0"/>
                        </a:rPr>
                        <a:t>)</a:t>
                      </a:r>
                      <a:endParaRPr lang="fi-FI" sz="1200" b="1" i="1"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745 072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780 000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705 000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580 000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74926317"/>
                  </a:ext>
                </a:extLst>
              </a:tr>
            </a:tbl>
          </a:graphicData>
        </a:graphic>
      </p:graphicFrame>
    </p:spTree>
    <p:extLst>
      <p:ext uri="{BB962C8B-B14F-4D97-AF65-F5344CB8AC3E}">
        <p14:creationId xmlns:p14="http://schemas.microsoft.com/office/powerpoint/2010/main" val="1174430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Rahvastiku arv ja vanuseline jaotis Tapa vallas aastatel 2018-2023 </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2</a:t>
            </a:fld>
            <a:endParaRPr lang="et-EE"/>
          </a:p>
        </p:txBody>
      </p:sp>
      <p:graphicFrame>
        <p:nvGraphicFramePr>
          <p:cNvPr id="8" name="Content Placeholder 7">
            <a:extLst>
              <a:ext uri="{FF2B5EF4-FFF2-40B4-BE49-F238E27FC236}">
                <a16:creationId xmlns:a16="http://schemas.microsoft.com/office/drawing/2014/main" id="{D73F9E1B-ADB6-7547-8B26-5AAC86E03F90}"/>
              </a:ext>
            </a:extLst>
          </p:cNvPr>
          <p:cNvGraphicFramePr>
            <a:graphicFrameLocks noGrp="1"/>
          </p:cNvGraphicFramePr>
          <p:nvPr>
            <p:ph idx="1"/>
            <p:extLst>
              <p:ext uri="{D42A27DB-BD31-4B8C-83A1-F6EECF244321}">
                <p14:modId xmlns:p14="http://schemas.microsoft.com/office/powerpoint/2010/main" val="2471489443"/>
              </p:ext>
            </p:extLst>
          </p:nvPr>
        </p:nvGraphicFramePr>
        <p:xfrm>
          <a:off x="682840" y="1167319"/>
          <a:ext cx="10412623" cy="3864534"/>
        </p:xfrm>
        <a:graphic>
          <a:graphicData uri="http://schemas.openxmlformats.org/drawingml/2006/table">
            <a:tbl>
              <a:tblPr firstRow="1" firstCol="1" bandRow="1">
                <a:tableStyleId>{5C22544A-7EE6-4342-B048-85BDC9FD1C3A}</a:tableStyleId>
              </a:tblPr>
              <a:tblGrid>
                <a:gridCol w="1168340">
                  <a:extLst>
                    <a:ext uri="{9D8B030D-6E8A-4147-A177-3AD203B41FA5}">
                      <a16:colId xmlns:a16="http://schemas.microsoft.com/office/drawing/2014/main" val="4192785203"/>
                    </a:ext>
                  </a:extLst>
                </a:gridCol>
                <a:gridCol w="1228153">
                  <a:extLst>
                    <a:ext uri="{9D8B030D-6E8A-4147-A177-3AD203B41FA5}">
                      <a16:colId xmlns:a16="http://schemas.microsoft.com/office/drawing/2014/main" val="2864091157"/>
                    </a:ext>
                  </a:extLst>
                </a:gridCol>
                <a:gridCol w="1192620">
                  <a:extLst>
                    <a:ext uri="{9D8B030D-6E8A-4147-A177-3AD203B41FA5}">
                      <a16:colId xmlns:a16="http://schemas.microsoft.com/office/drawing/2014/main" val="977091782"/>
                    </a:ext>
                  </a:extLst>
                </a:gridCol>
                <a:gridCol w="1352899">
                  <a:extLst>
                    <a:ext uri="{9D8B030D-6E8A-4147-A177-3AD203B41FA5}">
                      <a16:colId xmlns:a16="http://schemas.microsoft.com/office/drawing/2014/main" val="548881572"/>
                    </a:ext>
                  </a:extLst>
                </a:gridCol>
                <a:gridCol w="3107559">
                  <a:extLst>
                    <a:ext uri="{9D8B030D-6E8A-4147-A177-3AD203B41FA5}">
                      <a16:colId xmlns:a16="http://schemas.microsoft.com/office/drawing/2014/main" val="3676356379"/>
                    </a:ext>
                  </a:extLst>
                </a:gridCol>
                <a:gridCol w="1327949">
                  <a:extLst>
                    <a:ext uri="{9D8B030D-6E8A-4147-A177-3AD203B41FA5}">
                      <a16:colId xmlns:a16="http://schemas.microsoft.com/office/drawing/2014/main" val="1242095112"/>
                    </a:ext>
                  </a:extLst>
                </a:gridCol>
                <a:gridCol w="1035103">
                  <a:extLst>
                    <a:ext uri="{9D8B030D-6E8A-4147-A177-3AD203B41FA5}">
                      <a16:colId xmlns:a16="http://schemas.microsoft.com/office/drawing/2014/main" val="2581745537"/>
                    </a:ext>
                  </a:extLst>
                </a:gridCol>
              </a:tblGrid>
              <a:tr h="541830">
                <a:tc rowSpan="2">
                  <a:txBody>
                    <a:bodyPr/>
                    <a:lstStyle/>
                    <a:p>
                      <a:pPr marL="6350" indent="-6350" algn="l">
                        <a:lnSpc>
                          <a:spcPct val="104000"/>
                        </a:lnSpc>
                        <a:spcAft>
                          <a:spcPts val="25"/>
                        </a:spcAft>
                      </a:pPr>
                      <a:r>
                        <a:rPr lang="et-EE" sz="1600" dirty="0">
                          <a:effectLst/>
                        </a:rPr>
                        <a:t>Aasta </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l">
                        <a:lnSpc>
                          <a:spcPct val="104000"/>
                        </a:lnSpc>
                        <a:spcAft>
                          <a:spcPts val="25"/>
                        </a:spcAft>
                      </a:pPr>
                      <a:r>
                        <a:rPr lang="et-EE" sz="1600" dirty="0">
                          <a:effectLst/>
                        </a:rPr>
                        <a:t>lapsed 0-6</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just">
                        <a:lnSpc>
                          <a:spcPct val="104000"/>
                        </a:lnSpc>
                        <a:spcAft>
                          <a:spcPts val="25"/>
                        </a:spcAft>
                      </a:pPr>
                      <a:r>
                        <a:rPr lang="et-EE" sz="1600" dirty="0">
                          <a:effectLst/>
                        </a:rPr>
                        <a:t>lapsed 7-18</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just">
                        <a:lnSpc>
                          <a:spcPct val="104000"/>
                        </a:lnSpc>
                        <a:spcAft>
                          <a:spcPts val="25"/>
                        </a:spcAft>
                      </a:pPr>
                      <a:r>
                        <a:rPr lang="et-EE" sz="1600">
                          <a:effectLst/>
                        </a:rPr>
                        <a:t>lapsed 7-15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ctr">
                        <a:lnSpc>
                          <a:spcPct val="104000"/>
                        </a:lnSpc>
                        <a:spcAft>
                          <a:spcPts val="25"/>
                        </a:spcAft>
                      </a:pPr>
                      <a:r>
                        <a:rPr lang="et-EE" sz="1600">
                          <a:effectLst/>
                        </a:rPr>
                        <a:t>tööealised 19-64</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marL="6350" indent="-6350" algn="l">
                        <a:lnSpc>
                          <a:spcPct val="104000"/>
                        </a:lnSpc>
                        <a:spcAft>
                          <a:spcPts val="25"/>
                        </a:spcAft>
                      </a:pPr>
                      <a:r>
                        <a:rPr lang="et-EE" sz="1600">
                          <a:effectLst/>
                        </a:rPr>
                        <a:t>eakad 65-…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l">
                        <a:lnSpc>
                          <a:spcPct val="104000"/>
                        </a:lnSpc>
                        <a:spcAft>
                          <a:spcPts val="25"/>
                        </a:spcAft>
                      </a:pPr>
                      <a:r>
                        <a:rPr lang="et-EE" sz="1600">
                          <a:effectLst/>
                        </a:rPr>
                        <a:t>Rahvaarv</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98457162"/>
                  </a:ext>
                </a:extLst>
              </a:tr>
              <a:tr h="415338">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vMerge="1">
                  <a:txBody>
                    <a:bodyPr/>
                    <a:lstStyle/>
                    <a:p>
                      <a:endParaRPr lang="et-EE"/>
                    </a:p>
                  </a:txBody>
                  <a:tcPr/>
                </a:tc>
                <a:tc>
                  <a:txBody>
                    <a:bodyPr/>
                    <a:lstStyle/>
                    <a:p>
                      <a:pPr marL="6350" indent="153035" algn="l">
                        <a:lnSpc>
                          <a:spcPct val="104000"/>
                        </a:lnSpc>
                        <a:spcAft>
                          <a:spcPts val="25"/>
                        </a:spcAft>
                      </a:pPr>
                      <a:r>
                        <a:rPr lang="et-EE" sz="1600">
                          <a:effectLst/>
                        </a:rPr>
                        <a:t>KOKKU</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88258749"/>
                  </a:ext>
                </a:extLst>
              </a:tr>
              <a:tr h="415338">
                <a:tc>
                  <a:txBody>
                    <a:bodyPr/>
                    <a:lstStyle/>
                    <a:p>
                      <a:pPr marL="6350" indent="-6350" algn="r">
                        <a:lnSpc>
                          <a:spcPct val="104000"/>
                        </a:lnSpc>
                        <a:spcAft>
                          <a:spcPts val="25"/>
                        </a:spcAft>
                      </a:pPr>
                      <a:r>
                        <a:rPr lang="et-EE" sz="1600">
                          <a:effectLst/>
                        </a:rPr>
                        <a:t>2023</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625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1 384</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1 039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5 837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2 782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10 628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942703584"/>
                  </a:ext>
                </a:extLst>
              </a:tr>
              <a:tr h="415338">
                <a:tc>
                  <a:txBody>
                    <a:bodyPr/>
                    <a:lstStyle/>
                    <a:p>
                      <a:pPr marL="6350" indent="-6350" algn="r">
                        <a:lnSpc>
                          <a:spcPct val="104000"/>
                        </a:lnSpc>
                        <a:spcAft>
                          <a:spcPts val="25"/>
                        </a:spcAft>
                      </a:pPr>
                      <a:r>
                        <a:rPr lang="et-EE" sz="1600">
                          <a:effectLst/>
                        </a:rPr>
                        <a:t>2022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606</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1 350</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1 012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5 842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2 751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10 549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9402979"/>
                  </a:ext>
                </a:extLst>
              </a:tr>
              <a:tr h="415338">
                <a:tc>
                  <a:txBody>
                    <a:bodyPr/>
                    <a:lstStyle/>
                    <a:p>
                      <a:pPr marL="6350" indent="-6350" algn="r">
                        <a:lnSpc>
                          <a:spcPct val="104000"/>
                        </a:lnSpc>
                        <a:spcAft>
                          <a:spcPts val="25"/>
                        </a:spcAft>
                      </a:pPr>
                      <a:r>
                        <a:rPr lang="et-EE" sz="1600">
                          <a:effectLst/>
                        </a:rPr>
                        <a:t>2021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631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1 338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990</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5 975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2 704</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10 648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52520535"/>
                  </a:ext>
                </a:extLst>
              </a:tr>
              <a:tr h="415338">
                <a:tc>
                  <a:txBody>
                    <a:bodyPr/>
                    <a:lstStyle/>
                    <a:p>
                      <a:pPr marL="6350" indent="-6350" algn="r">
                        <a:lnSpc>
                          <a:spcPct val="104000"/>
                        </a:lnSpc>
                        <a:spcAft>
                          <a:spcPts val="25"/>
                        </a:spcAft>
                      </a:pPr>
                      <a:r>
                        <a:rPr lang="et-EE" sz="1600">
                          <a:effectLst/>
                        </a:rPr>
                        <a:t>2020</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1 377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1 016</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6 097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2 565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10 761</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3186207"/>
                  </a:ext>
                </a:extLst>
              </a:tr>
              <a:tr h="415338">
                <a:tc>
                  <a:txBody>
                    <a:bodyPr/>
                    <a:lstStyle/>
                    <a:p>
                      <a:pPr marL="6350" indent="-6350" algn="r">
                        <a:lnSpc>
                          <a:spcPct val="104000"/>
                        </a:lnSpc>
                        <a:spcAft>
                          <a:spcPts val="25"/>
                        </a:spcAft>
                      </a:pPr>
                      <a:r>
                        <a:rPr lang="et-EE" sz="1600">
                          <a:effectLst/>
                        </a:rPr>
                        <a:t>2019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738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1 420</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1 042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6 407</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2 517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11 082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6853650"/>
                  </a:ext>
                </a:extLst>
              </a:tr>
              <a:tr h="415338">
                <a:tc>
                  <a:txBody>
                    <a:bodyPr/>
                    <a:lstStyle/>
                    <a:p>
                      <a:pPr marL="6350" indent="-6350" algn="r">
                        <a:lnSpc>
                          <a:spcPct val="104000"/>
                        </a:lnSpc>
                        <a:spcAft>
                          <a:spcPts val="25"/>
                        </a:spcAft>
                      </a:pPr>
                      <a:r>
                        <a:rPr lang="et-EE" sz="1600">
                          <a:effectLst/>
                        </a:rPr>
                        <a:t>2018</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735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1 473</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1 063</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6 529</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2 515</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11 252</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078007378"/>
                  </a:ext>
                </a:extLst>
              </a:tr>
              <a:tr h="415338">
                <a:tc>
                  <a:txBody>
                    <a:bodyPr/>
                    <a:lstStyle/>
                    <a:p>
                      <a:pPr marL="6350" indent="-6350" algn="r">
                        <a:lnSpc>
                          <a:spcPct val="104000"/>
                        </a:lnSpc>
                        <a:spcAft>
                          <a:spcPts val="25"/>
                        </a:spcAft>
                      </a:pPr>
                      <a:r>
                        <a:rPr lang="et-EE" sz="1600">
                          <a:effectLst/>
                        </a:rPr>
                        <a:t>2017</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722</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1 469</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nSpc>
                          <a:spcPct val="107000"/>
                        </a:lnSpc>
                      </a:pPr>
                      <a:endParaRPr lang="et-EE" sz="1600">
                        <a:effectLst/>
                        <a:latin typeface="Calibri" panose="020F0502020204030204" pitchFamily="34"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6 705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a:effectLst/>
                        </a:rPr>
                        <a:t>2 485</a:t>
                      </a:r>
                      <a:endParaRPr lang="et-EE"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6350" indent="-6350" algn="ctr">
                        <a:lnSpc>
                          <a:spcPct val="104000"/>
                        </a:lnSpc>
                        <a:spcAft>
                          <a:spcPts val="25"/>
                        </a:spcAft>
                      </a:pPr>
                      <a:r>
                        <a:rPr lang="et-EE" sz="1600" dirty="0">
                          <a:effectLst/>
                        </a:rPr>
                        <a:t>11 381</a:t>
                      </a:r>
                      <a:endParaRPr lang="et-EE"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4517338"/>
                  </a:ext>
                </a:extLst>
              </a:tr>
            </a:tbl>
          </a:graphicData>
        </a:graphic>
      </p:graphicFrame>
      <p:sp>
        <p:nvSpPr>
          <p:cNvPr id="7" name="TextBox 6">
            <a:extLst>
              <a:ext uri="{FF2B5EF4-FFF2-40B4-BE49-F238E27FC236}">
                <a16:creationId xmlns:a16="http://schemas.microsoft.com/office/drawing/2014/main" id="{69997D68-4645-17F0-1DAA-8FA968CFA8F4}"/>
              </a:ext>
            </a:extLst>
          </p:cNvPr>
          <p:cNvSpPr txBox="1"/>
          <p:nvPr/>
        </p:nvSpPr>
        <p:spPr>
          <a:xfrm>
            <a:off x="682840" y="5134467"/>
            <a:ext cx="6104106" cy="369332"/>
          </a:xfrm>
          <a:prstGeom prst="rect">
            <a:avLst/>
          </a:prstGeom>
          <a:noFill/>
        </p:spPr>
        <p:txBody>
          <a:bodyPr wrap="square">
            <a:spAutoFit/>
          </a:bodyPr>
          <a:lstStyle/>
          <a:p>
            <a:r>
              <a:rPr lang="et-EE" i="1" dirty="0">
                <a:solidFill>
                  <a:schemeClr val="bg1"/>
                </a:solidFill>
                <a:latin typeface="Times New Roman" panose="02020603050405020304" pitchFamily="18" charset="0"/>
              </a:rPr>
              <a:t>(allikas:rahvastikuregister.01.01.2023)</a:t>
            </a:r>
            <a:endParaRPr lang="et-EE" dirty="0"/>
          </a:p>
        </p:txBody>
      </p:sp>
    </p:spTree>
    <p:extLst>
      <p:ext uri="{BB962C8B-B14F-4D97-AF65-F5344CB8AC3E}">
        <p14:creationId xmlns:p14="http://schemas.microsoft.com/office/powerpoint/2010/main" val="10689507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B3AF108-044A-30F6-DF9D-AD515CC87DCB}"/>
              </a:ext>
            </a:extLst>
          </p:cNvPr>
          <p:cNvSpPr>
            <a:spLocks noGrp="1"/>
          </p:cNvSpPr>
          <p:nvPr>
            <p:ph type="sldNum" sz="quarter" idx="12"/>
          </p:nvPr>
        </p:nvSpPr>
        <p:spPr/>
        <p:txBody>
          <a:bodyPr/>
          <a:lstStyle/>
          <a:p>
            <a:fld id="{9F1D2D8F-F5A0-48B9-82D4-5E59CC4642C5}" type="slidenum">
              <a:rPr lang="et-EE" smtClean="0"/>
              <a:t>20</a:t>
            </a:fld>
            <a:endParaRPr lang="et-EE"/>
          </a:p>
        </p:txBody>
      </p:sp>
      <p:graphicFrame>
        <p:nvGraphicFramePr>
          <p:cNvPr id="2" name="Table 1">
            <a:extLst>
              <a:ext uri="{FF2B5EF4-FFF2-40B4-BE49-F238E27FC236}">
                <a16:creationId xmlns:a16="http://schemas.microsoft.com/office/drawing/2014/main" id="{9DCBEBA9-2E65-C33F-D415-21F7977A2E81}"/>
              </a:ext>
            </a:extLst>
          </p:cNvPr>
          <p:cNvGraphicFramePr>
            <a:graphicFrameLocks noGrp="1"/>
          </p:cNvGraphicFramePr>
          <p:nvPr>
            <p:extLst>
              <p:ext uri="{D42A27DB-BD31-4B8C-83A1-F6EECF244321}">
                <p14:modId xmlns:p14="http://schemas.microsoft.com/office/powerpoint/2010/main" val="3153182517"/>
              </p:ext>
            </p:extLst>
          </p:nvPr>
        </p:nvGraphicFramePr>
        <p:xfrm>
          <a:off x="428016" y="1577702"/>
          <a:ext cx="11556455" cy="3702595"/>
        </p:xfrm>
        <a:graphic>
          <a:graphicData uri="http://schemas.openxmlformats.org/drawingml/2006/table">
            <a:tbl>
              <a:tblPr>
                <a:tableStyleId>{5C22544A-7EE6-4342-B048-85BDC9FD1C3A}</a:tableStyleId>
              </a:tblPr>
              <a:tblGrid>
                <a:gridCol w="1616585">
                  <a:extLst>
                    <a:ext uri="{9D8B030D-6E8A-4147-A177-3AD203B41FA5}">
                      <a16:colId xmlns:a16="http://schemas.microsoft.com/office/drawing/2014/main" val="1983211820"/>
                    </a:ext>
                  </a:extLst>
                </a:gridCol>
                <a:gridCol w="707917">
                  <a:extLst>
                    <a:ext uri="{9D8B030D-6E8A-4147-A177-3AD203B41FA5}">
                      <a16:colId xmlns:a16="http://schemas.microsoft.com/office/drawing/2014/main" val="2343222108"/>
                    </a:ext>
                  </a:extLst>
                </a:gridCol>
                <a:gridCol w="752820">
                  <a:extLst>
                    <a:ext uri="{9D8B030D-6E8A-4147-A177-3AD203B41FA5}">
                      <a16:colId xmlns:a16="http://schemas.microsoft.com/office/drawing/2014/main" val="1244907419"/>
                    </a:ext>
                  </a:extLst>
                </a:gridCol>
                <a:gridCol w="752820">
                  <a:extLst>
                    <a:ext uri="{9D8B030D-6E8A-4147-A177-3AD203B41FA5}">
                      <a16:colId xmlns:a16="http://schemas.microsoft.com/office/drawing/2014/main" val="3856732758"/>
                    </a:ext>
                  </a:extLst>
                </a:gridCol>
                <a:gridCol w="752820">
                  <a:extLst>
                    <a:ext uri="{9D8B030D-6E8A-4147-A177-3AD203B41FA5}">
                      <a16:colId xmlns:a16="http://schemas.microsoft.com/office/drawing/2014/main" val="1460137835"/>
                    </a:ext>
                  </a:extLst>
                </a:gridCol>
                <a:gridCol w="752820">
                  <a:extLst>
                    <a:ext uri="{9D8B030D-6E8A-4147-A177-3AD203B41FA5}">
                      <a16:colId xmlns:a16="http://schemas.microsoft.com/office/drawing/2014/main" val="4219489148"/>
                    </a:ext>
                  </a:extLst>
                </a:gridCol>
                <a:gridCol w="752820">
                  <a:extLst>
                    <a:ext uri="{9D8B030D-6E8A-4147-A177-3AD203B41FA5}">
                      <a16:colId xmlns:a16="http://schemas.microsoft.com/office/drawing/2014/main" val="678969110"/>
                    </a:ext>
                  </a:extLst>
                </a:gridCol>
                <a:gridCol w="752820">
                  <a:extLst>
                    <a:ext uri="{9D8B030D-6E8A-4147-A177-3AD203B41FA5}">
                      <a16:colId xmlns:a16="http://schemas.microsoft.com/office/drawing/2014/main" val="3711054324"/>
                    </a:ext>
                  </a:extLst>
                </a:gridCol>
                <a:gridCol w="752820">
                  <a:extLst>
                    <a:ext uri="{9D8B030D-6E8A-4147-A177-3AD203B41FA5}">
                      <a16:colId xmlns:a16="http://schemas.microsoft.com/office/drawing/2014/main" val="1754499455"/>
                    </a:ext>
                  </a:extLst>
                </a:gridCol>
                <a:gridCol w="686783">
                  <a:extLst>
                    <a:ext uri="{9D8B030D-6E8A-4147-A177-3AD203B41FA5}">
                      <a16:colId xmlns:a16="http://schemas.microsoft.com/office/drawing/2014/main" val="1942404287"/>
                    </a:ext>
                  </a:extLst>
                </a:gridCol>
                <a:gridCol w="655086">
                  <a:extLst>
                    <a:ext uri="{9D8B030D-6E8A-4147-A177-3AD203B41FA5}">
                      <a16:colId xmlns:a16="http://schemas.microsoft.com/office/drawing/2014/main" val="4147578354"/>
                    </a:ext>
                  </a:extLst>
                </a:gridCol>
                <a:gridCol w="655086">
                  <a:extLst>
                    <a:ext uri="{9D8B030D-6E8A-4147-A177-3AD203B41FA5}">
                      <a16:colId xmlns:a16="http://schemas.microsoft.com/office/drawing/2014/main" val="1046519905"/>
                    </a:ext>
                  </a:extLst>
                </a:gridCol>
                <a:gridCol w="655086">
                  <a:extLst>
                    <a:ext uri="{9D8B030D-6E8A-4147-A177-3AD203B41FA5}">
                      <a16:colId xmlns:a16="http://schemas.microsoft.com/office/drawing/2014/main" val="1693252879"/>
                    </a:ext>
                  </a:extLst>
                </a:gridCol>
                <a:gridCol w="655086">
                  <a:extLst>
                    <a:ext uri="{9D8B030D-6E8A-4147-A177-3AD203B41FA5}">
                      <a16:colId xmlns:a16="http://schemas.microsoft.com/office/drawing/2014/main" val="574208861"/>
                    </a:ext>
                  </a:extLst>
                </a:gridCol>
                <a:gridCol w="655086">
                  <a:extLst>
                    <a:ext uri="{9D8B030D-6E8A-4147-A177-3AD203B41FA5}">
                      <a16:colId xmlns:a16="http://schemas.microsoft.com/office/drawing/2014/main" val="1567903505"/>
                    </a:ext>
                  </a:extLst>
                </a:gridCol>
              </a:tblGrid>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Tapa valla laenukohustused</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53537319"/>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2026</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2028</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2029</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2031</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2035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451749114"/>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 </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43105704"/>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KOKKU</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1 479 620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1 633 040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1 422 296</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1 585 892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1 839 952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2 089 952</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2 239 957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2 171 020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2 075 597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1 864 997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1 426 807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1 190 000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1 010 000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760 000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4049574025"/>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Jääk perioodi algul</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10 438 774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10 564 254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11 641 958</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12 706 066</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13 466 114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13 876 162</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11 636 205</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9 465 185</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7 389 588</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5 524 591</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4 097 784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2 907 784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1 897 784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455189423"/>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Jääk perioodi lõpul</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10 438 774</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10 564 254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11 641 958</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12 706 066</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13 466 114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13 876 162</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11 636 205</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9 465 185</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7 389 588</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5 524 591</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4 097 784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2 907 784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1 897 784</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1"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236694232"/>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1613900635"/>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Eeldatavad intressikulud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127 785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313 163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475 391</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465 678</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508 243</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538 645</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416 285</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349 086</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283 956</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221 688</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165 738</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122 934</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87 234</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56 934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3986798374"/>
                  </a:ext>
                </a:extLst>
              </a:tr>
              <a:tr h="362699">
                <a:tc>
                  <a:txBody>
                    <a:bodyPr/>
                    <a:lstStyle/>
                    <a:p>
                      <a:pPr algn="l" fontAlgn="b"/>
                      <a:r>
                        <a:rPr lang="et-EE" sz="1200" u="none" strike="noStrike">
                          <a:effectLst/>
                          <a:latin typeface="Times New Roman" panose="02020603050405020304" pitchFamily="18" charset="0"/>
                          <a:cs typeface="Times New Roman" panose="02020603050405020304" pitchFamily="18" charset="0"/>
                        </a:rPr>
                        <a:t>Intress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 </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4,50%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4,00%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4,00%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dirty="0">
                          <a:effectLst/>
                          <a:latin typeface="Times New Roman" panose="02020603050405020304" pitchFamily="18" charset="0"/>
                          <a:cs typeface="Times New Roman" panose="02020603050405020304" pitchFamily="18" charset="0"/>
                        </a:rPr>
                        <a:t>3,00%</a:t>
                      </a:r>
                      <a:endParaRPr lang="et-EE" sz="1200" b="0"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u="none" strike="noStrike">
                          <a:effectLst/>
                          <a:latin typeface="Times New Roman" panose="02020603050405020304" pitchFamily="18" charset="0"/>
                          <a:cs typeface="Times New Roman" panose="02020603050405020304" pitchFamily="18" charset="0"/>
                        </a:rPr>
                        <a:t>3,00%</a:t>
                      </a:r>
                      <a:endParaRPr lang="et-EE" sz="1200" b="0" i="0" u="none" strike="noStrike">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938094570"/>
                  </a:ext>
                </a:extLst>
              </a:tr>
              <a:tr h="380835">
                <a:tc>
                  <a:txBody>
                    <a:bodyPr/>
                    <a:lstStyle/>
                    <a:p>
                      <a:pPr algn="l" fontAlgn="b"/>
                      <a:r>
                        <a:rPr lang="et-EE" sz="1200" u="none" strike="noStrike">
                          <a:effectLst/>
                          <a:latin typeface="Times New Roman" panose="02020603050405020304" pitchFamily="18" charset="0"/>
                          <a:cs typeface="Times New Roman" panose="02020603050405020304" pitchFamily="18" charset="0"/>
                        </a:rPr>
                        <a:t>Tagasimaksed kokku:</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1 607 405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1 946 203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1 897 687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2 051 570</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2 348 195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2 628 597</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a:effectLst/>
                          <a:latin typeface="Times New Roman" panose="02020603050405020304" pitchFamily="18" charset="0"/>
                          <a:cs typeface="Times New Roman" panose="02020603050405020304" pitchFamily="18" charset="0"/>
                        </a:rPr>
                        <a:t>2 656 242</a:t>
                      </a:r>
                      <a:endParaRPr lang="et-EE" sz="1200" b="1" i="0" u="none" strike="noStrike">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2 520 106</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2 359 553</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2 086 685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1 592 545</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1 312 934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1 097 234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tc>
                  <a:txBody>
                    <a:bodyPr/>
                    <a:lstStyle/>
                    <a:p>
                      <a:pPr algn="ctr" fontAlgn="b"/>
                      <a:r>
                        <a:rPr lang="et-EE" sz="1200" b="1" u="none" strike="noStrike" dirty="0">
                          <a:effectLst/>
                          <a:latin typeface="Times New Roman" panose="02020603050405020304" pitchFamily="18" charset="0"/>
                          <a:cs typeface="Times New Roman" panose="02020603050405020304" pitchFamily="18" charset="0"/>
                        </a:rPr>
                        <a:t>816 934</a:t>
                      </a:r>
                      <a:endParaRPr lang="et-EE" sz="1200" b="1" i="0" u="none" strike="noStrike" dirty="0">
                        <a:effectLst/>
                        <a:latin typeface="Times New Roman" panose="02020603050405020304" pitchFamily="18" charset="0"/>
                        <a:cs typeface="Times New Roman" panose="02020603050405020304" pitchFamily="18" charset="0"/>
                      </a:endParaRPr>
                    </a:p>
                  </a:txBody>
                  <a:tcPr marL="0" marR="0" marT="0" marB="0" anchor="b"/>
                </a:tc>
                <a:extLst>
                  <a:ext uri="{0D108BD9-81ED-4DB2-BD59-A6C34878D82A}">
                    <a16:rowId xmlns:a16="http://schemas.microsoft.com/office/drawing/2014/main" val="2463445876"/>
                  </a:ext>
                </a:extLst>
              </a:tr>
            </a:tbl>
          </a:graphicData>
        </a:graphic>
      </p:graphicFrame>
    </p:spTree>
    <p:extLst>
      <p:ext uri="{BB962C8B-B14F-4D97-AF65-F5344CB8AC3E}">
        <p14:creationId xmlns:p14="http://schemas.microsoft.com/office/powerpoint/2010/main" val="20683250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2625F26-E870-D73D-714F-53D72780F252}"/>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FB3C0C86-CD66-7C65-3B08-D7E4EAF8F959}"/>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3025E9FF-99D8-E00A-3D14-71808A68C0CD}"/>
              </a:ext>
            </a:extLst>
          </p:cNvPr>
          <p:cNvSpPr>
            <a:spLocks noGrp="1"/>
          </p:cNvSpPr>
          <p:nvPr>
            <p:ph type="sldNum" sz="quarter" idx="12"/>
          </p:nvPr>
        </p:nvSpPr>
        <p:spPr/>
        <p:txBody>
          <a:bodyPr/>
          <a:lstStyle/>
          <a:p>
            <a:fld id="{9F1D2D8F-F5A0-48B9-82D4-5E59CC4642C5}" type="slidenum">
              <a:rPr lang="et-EE" smtClean="0"/>
              <a:t>21</a:t>
            </a:fld>
            <a:endParaRPr lang="et-EE"/>
          </a:p>
        </p:txBody>
      </p:sp>
      <p:sp>
        <p:nvSpPr>
          <p:cNvPr id="10" name="TextBox 9">
            <a:extLst>
              <a:ext uri="{FF2B5EF4-FFF2-40B4-BE49-F238E27FC236}">
                <a16:creationId xmlns:a16="http://schemas.microsoft.com/office/drawing/2014/main" id="{A37FEC01-066D-D05F-BDAA-FAE7E84A7C8D}"/>
              </a:ext>
            </a:extLst>
          </p:cNvPr>
          <p:cNvSpPr txBox="1"/>
          <p:nvPr/>
        </p:nvSpPr>
        <p:spPr>
          <a:xfrm>
            <a:off x="1029781" y="6405925"/>
            <a:ext cx="8388929" cy="369332"/>
          </a:xfrm>
          <a:prstGeom prst="rect">
            <a:avLst/>
          </a:prstGeom>
          <a:noFill/>
        </p:spPr>
        <p:txBody>
          <a:bodyPr wrap="square">
            <a:spAutoFit/>
          </a:bodyPr>
          <a:lstStyle/>
          <a:p>
            <a:r>
              <a:rPr lang="et-EE" dirty="0">
                <a:solidFill>
                  <a:schemeClr val="bg1"/>
                </a:solidFill>
              </a:rPr>
              <a:t>https://minuomavalitsus.ee/omavalitsuste-finantsolukorra-indeks</a:t>
            </a:r>
          </a:p>
        </p:txBody>
      </p:sp>
      <p:pic>
        <p:nvPicPr>
          <p:cNvPr id="12" name="Picture 11">
            <a:extLst>
              <a:ext uri="{FF2B5EF4-FFF2-40B4-BE49-F238E27FC236}">
                <a16:creationId xmlns:a16="http://schemas.microsoft.com/office/drawing/2014/main" id="{15DAEC70-E196-C2F5-CBEF-44C1EDD99A39}"/>
              </a:ext>
            </a:extLst>
          </p:cNvPr>
          <p:cNvPicPr>
            <a:picLocks noChangeAspect="1"/>
          </p:cNvPicPr>
          <p:nvPr/>
        </p:nvPicPr>
        <p:blipFill>
          <a:blip r:embed="rId2"/>
          <a:stretch>
            <a:fillRect/>
          </a:stretch>
        </p:blipFill>
        <p:spPr>
          <a:xfrm>
            <a:off x="522822" y="923635"/>
            <a:ext cx="9854665" cy="4877089"/>
          </a:xfrm>
          <a:prstGeom prst="rect">
            <a:avLst/>
          </a:prstGeom>
        </p:spPr>
      </p:pic>
      <p:sp>
        <p:nvSpPr>
          <p:cNvPr id="16" name="TextBox 15">
            <a:extLst>
              <a:ext uri="{FF2B5EF4-FFF2-40B4-BE49-F238E27FC236}">
                <a16:creationId xmlns:a16="http://schemas.microsoft.com/office/drawing/2014/main" id="{BC31E2EA-74AE-9EA9-CF33-1219E136506D}"/>
              </a:ext>
            </a:extLst>
          </p:cNvPr>
          <p:cNvSpPr txBox="1"/>
          <p:nvPr/>
        </p:nvSpPr>
        <p:spPr>
          <a:xfrm>
            <a:off x="522822" y="297869"/>
            <a:ext cx="9572523" cy="338554"/>
          </a:xfrm>
          <a:prstGeom prst="rect">
            <a:avLst/>
          </a:prstGeom>
          <a:noFill/>
        </p:spPr>
        <p:txBody>
          <a:bodyPr wrap="square">
            <a:spAutoFit/>
          </a:bodyPr>
          <a:lstStyle/>
          <a:p>
            <a:r>
              <a:rPr lang="et-EE" sz="1600" b="1" dirty="0">
                <a:solidFill>
                  <a:srgbClr val="000000"/>
                </a:solidFill>
                <a:effectLst/>
                <a:latin typeface="Times New Roman" panose="02020603050405020304" pitchFamily="18" charset="0"/>
                <a:ea typeface="Times New Roman" panose="02020603050405020304" pitchFamily="18" charset="0"/>
              </a:rPr>
              <a:t>UUENDUSLIK JA MITMEKESINE ETTEVÕTLUS NING ATRAKTIIVNE KÜLASTUSKESKKOND</a:t>
            </a:r>
            <a:endParaRPr lang="et-EE" sz="1600" dirty="0"/>
          </a:p>
        </p:txBody>
      </p:sp>
    </p:spTree>
    <p:extLst>
      <p:ext uri="{BB962C8B-B14F-4D97-AF65-F5344CB8AC3E}">
        <p14:creationId xmlns:p14="http://schemas.microsoft.com/office/powerpoint/2010/main" val="3958446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54298-25D4-3EFB-A207-D082A30CD805}"/>
              </a:ext>
            </a:extLst>
          </p:cNvPr>
          <p:cNvSpPr>
            <a:spLocks noGrp="1"/>
          </p:cNvSpPr>
          <p:nvPr>
            <p:ph type="title"/>
          </p:nvPr>
        </p:nvSpPr>
        <p:spPr/>
        <p:txBody>
          <a:bodyPr/>
          <a:lstStyle/>
          <a:p>
            <a:r>
              <a:rPr lang="et-EE" dirty="0">
                <a:solidFill>
                  <a:schemeClr val="bg1"/>
                </a:solidFill>
              </a:rPr>
              <a:t>Järeldused:</a:t>
            </a:r>
            <a:br>
              <a:rPr lang="et-EE" dirty="0">
                <a:solidFill>
                  <a:schemeClr val="bg1"/>
                </a:solidFill>
              </a:rPr>
            </a:br>
            <a:endParaRPr lang="et-EE" dirty="0">
              <a:solidFill>
                <a:schemeClr val="bg1"/>
              </a:solidFill>
            </a:endParaRPr>
          </a:p>
        </p:txBody>
      </p:sp>
      <p:sp>
        <p:nvSpPr>
          <p:cNvPr id="3" name="Content Placeholder 2">
            <a:extLst>
              <a:ext uri="{FF2B5EF4-FFF2-40B4-BE49-F238E27FC236}">
                <a16:creationId xmlns:a16="http://schemas.microsoft.com/office/drawing/2014/main" id="{AA66C5F9-4D4F-ACB1-0925-67AED7EE787C}"/>
              </a:ext>
            </a:extLst>
          </p:cNvPr>
          <p:cNvSpPr>
            <a:spLocks noGrp="1"/>
          </p:cNvSpPr>
          <p:nvPr>
            <p:ph idx="1"/>
          </p:nvPr>
        </p:nvSpPr>
        <p:spPr>
          <a:xfrm>
            <a:off x="882000" y="1270000"/>
            <a:ext cx="9540000" cy="4537413"/>
          </a:xfrm>
        </p:spPr>
        <p:txBody>
          <a:bodyPr>
            <a:normAutofit fontScale="85000" lnSpcReduction="10000"/>
          </a:bodyPr>
          <a:lstStyle/>
          <a:p>
            <a:endParaRPr lang="et-EE" dirty="0"/>
          </a:p>
          <a:p>
            <a:r>
              <a:rPr lang="et-EE" dirty="0"/>
              <a:t>Tapa valla tulubaasil ei ole võimalik ülal pidada tänast taristut ja teenusemahtu;</a:t>
            </a:r>
          </a:p>
          <a:p>
            <a:r>
              <a:rPr lang="et-EE" dirty="0"/>
              <a:t>Tuleb vähendada valla omandis oleva taristu hulka;</a:t>
            </a:r>
          </a:p>
          <a:p>
            <a:r>
              <a:rPr lang="et-EE" dirty="0"/>
              <a:t>Kulubaasi vähendamiseks tuleb suurendada inimeste omaosalus, vähendada tasuta teenuse hulka ja mahtu;</a:t>
            </a:r>
          </a:p>
          <a:p>
            <a:r>
              <a:rPr lang="et-EE" dirty="0"/>
              <a:t>Kosmeetilised muudatused ei oma mõju, vajalikud on struktuursed muudatused;</a:t>
            </a:r>
          </a:p>
          <a:p>
            <a:r>
              <a:rPr lang="et-EE" dirty="0"/>
              <a:t>Tulubaasi suurendamine nõuab pikaajalise tasuvusega ja mõjuga investeeringute tegemist ettevõtluse (töökohtade) ja elamualade arendamiseks;</a:t>
            </a:r>
          </a:p>
          <a:p>
            <a:r>
              <a:rPr lang="et-EE" dirty="0"/>
              <a:t>Lähiaastate investeeringud peavad vähendama eelkõige kulubaasi, võimalusel suurendama tulusid;</a:t>
            </a:r>
          </a:p>
          <a:p>
            <a:r>
              <a:rPr lang="et-EE" dirty="0"/>
              <a:t>Täiendavate investeeringute tegemiseks on võimalik müüa vallale kuuluvaid varasid sh AS Tamsalu Kalor ja kaugküttetrassid;</a:t>
            </a:r>
          </a:p>
          <a:p>
            <a:r>
              <a:rPr lang="et-EE" dirty="0"/>
              <a:t>Uuel perioodil 2024-2027 väheneb investeeringute maht </a:t>
            </a:r>
            <a:r>
              <a:rPr lang="et-EE" b="1" dirty="0"/>
              <a:t>ca 2x </a:t>
            </a:r>
            <a:r>
              <a:rPr lang="et-EE" dirty="0"/>
              <a:t>ja laenujääk kasvab </a:t>
            </a:r>
            <a:r>
              <a:rPr lang="et-EE" b="1" dirty="0"/>
              <a:t>ca 3 milj/€</a:t>
            </a:r>
          </a:p>
          <a:p>
            <a:r>
              <a:rPr lang="et-EE" b="1" dirty="0"/>
              <a:t>Tapa vald ei suuda oma tulemist võetud laene teenindada (2024 prognoositav tulem 38 tuh, prognoositav laenude tagastamine 1,9 milj/€)</a:t>
            </a:r>
          </a:p>
          <a:p>
            <a:endParaRPr lang="et-EE" dirty="0"/>
          </a:p>
        </p:txBody>
      </p:sp>
      <p:sp>
        <p:nvSpPr>
          <p:cNvPr id="4" name="Date Placeholder 3">
            <a:extLst>
              <a:ext uri="{FF2B5EF4-FFF2-40B4-BE49-F238E27FC236}">
                <a16:creationId xmlns:a16="http://schemas.microsoft.com/office/drawing/2014/main" id="{A71A384B-B155-B770-7CCD-74412BDB077F}"/>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55F1F049-5D04-4E6A-72B1-89B1B7C8DF22}"/>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2515B9FC-AE9F-B348-122D-CF664DE24334}"/>
              </a:ext>
            </a:extLst>
          </p:cNvPr>
          <p:cNvSpPr>
            <a:spLocks noGrp="1"/>
          </p:cNvSpPr>
          <p:nvPr>
            <p:ph type="sldNum" sz="quarter" idx="12"/>
          </p:nvPr>
        </p:nvSpPr>
        <p:spPr/>
        <p:txBody>
          <a:bodyPr/>
          <a:lstStyle/>
          <a:p>
            <a:fld id="{9F1D2D8F-F5A0-48B9-82D4-5E59CC4642C5}" type="slidenum">
              <a:rPr lang="et-EE" smtClean="0"/>
              <a:t>22</a:t>
            </a:fld>
            <a:endParaRPr lang="et-EE"/>
          </a:p>
        </p:txBody>
      </p:sp>
    </p:spTree>
    <p:extLst>
      <p:ext uri="{BB962C8B-B14F-4D97-AF65-F5344CB8AC3E}">
        <p14:creationId xmlns:p14="http://schemas.microsoft.com/office/powerpoint/2010/main" val="841305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Rahvastiku arv ja vanuseline jaotis Tapa vallas aastatel 2018-2023</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3</a:t>
            </a:fld>
            <a:endParaRPr lang="et-EE"/>
          </a:p>
        </p:txBody>
      </p:sp>
      <p:pic>
        <p:nvPicPr>
          <p:cNvPr id="3" name="Picture 2">
            <a:extLst>
              <a:ext uri="{FF2B5EF4-FFF2-40B4-BE49-F238E27FC236}">
                <a16:creationId xmlns:a16="http://schemas.microsoft.com/office/drawing/2014/main" id="{FC8B1D27-7BF2-F654-053D-E9B8D731BEC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2000" y="1153816"/>
            <a:ext cx="9108306" cy="4352040"/>
          </a:xfrm>
          <a:prstGeom prst="rect">
            <a:avLst/>
          </a:prstGeom>
          <a:noFill/>
        </p:spPr>
      </p:pic>
      <p:sp>
        <p:nvSpPr>
          <p:cNvPr id="11" name="TextBox 10">
            <a:extLst>
              <a:ext uri="{FF2B5EF4-FFF2-40B4-BE49-F238E27FC236}">
                <a16:creationId xmlns:a16="http://schemas.microsoft.com/office/drawing/2014/main" id="{2DA81372-122C-68F5-F043-D7DB9DC2F7CF}"/>
              </a:ext>
            </a:extLst>
          </p:cNvPr>
          <p:cNvSpPr txBox="1"/>
          <p:nvPr/>
        </p:nvSpPr>
        <p:spPr>
          <a:xfrm>
            <a:off x="838617" y="5528544"/>
            <a:ext cx="9195071"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t>
            </a:r>
            <a:r>
              <a:rPr lang="et-EE" sz="1800" i="1" dirty="0" err="1">
                <a:solidFill>
                  <a:schemeClr val="bg1"/>
                </a:solidFill>
                <a:effectLst/>
                <a:latin typeface="Times New Roman" panose="02020603050405020304" pitchFamily="18" charset="0"/>
                <a:ea typeface="Calibri" panose="020F0502020204030204" pitchFamily="34" charset="0"/>
              </a:rPr>
              <a:t>allikas:Statistikaameti</a:t>
            </a:r>
            <a:r>
              <a:rPr lang="et-EE" sz="1800" i="1" dirty="0">
                <a:solidFill>
                  <a:schemeClr val="bg1"/>
                </a:solidFill>
                <a:effectLst/>
                <a:latin typeface="Times New Roman" panose="02020603050405020304" pitchFamily="18" charset="0"/>
                <a:ea typeface="Calibri" panose="020F0502020204030204" pitchFamily="34" charset="0"/>
              </a:rPr>
              <a:t> juhtimislauad).</a:t>
            </a:r>
            <a:endParaRPr lang="et-EE" dirty="0">
              <a:solidFill>
                <a:schemeClr val="bg1"/>
              </a:solidFill>
            </a:endParaRPr>
          </a:p>
        </p:txBody>
      </p:sp>
    </p:spTree>
    <p:extLst>
      <p:ext uri="{BB962C8B-B14F-4D97-AF65-F5344CB8AC3E}">
        <p14:creationId xmlns:p14="http://schemas.microsoft.com/office/powerpoint/2010/main" val="34002872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424873"/>
          </a:xfrm>
        </p:spPr>
        <p:txBody>
          <a:bodyPr>
            <a:normAutofit fontScale="90000"/>
          </a:bodyPr>
          <a:lstStyle/>
          <a:p>
            <a:pPr algn="ctr"/>
            <a:r>
              <a:rPr lang="et-EE" sz="2000" b="1" dirty="0">
                <a:solidFill>
                  <a:schemeClr val="bg1"/>
                </a:solidFill>
                <a:effectLst/>
                <a:latin typeface="Times New Roman" panose="02020603050405020304" pitchFamily="18" charset="0"/>
                <a:ea typeface="Calibri" panose="020F0502020204030204" pitchFamily="34" charset="0"/>
              </a:rPr>
              <a:t>Rändesaldo Tapa vallas aastatel 2015-2022</a:t>
            </a: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4</a:t>
            </a:fld>
            <a:endParaRPr lang="et-EE"/>
          </a:p>
        </p:txBody>
      </p:sp>
      <p:graphicFrame>
        <p:nvGraphicFramePr>
          <p:cNvPr id="3" name="Table 2">
            <a:extLst>
              <a:ext uri="{FF2B5EF4-FFF2-40B4-BE49-F238E27FC236}">
                <a16:creationId xmlns:a16="http://schemas.microsoft.com/office/drawing/2014/main" id="{D9A3801D-88E9-5484-011F-6E5CD6F7414C}"/>
              </a:ext>
            </a:extLst>
          </p:cNvPr>
          <p:cNvGraphicFramePr>
            <a:graphicFrameLocks noGrp="1"/>
          </p:cNvGraphicFramePr>
          <p:nvPr>
            <p:extLst>
              <p:ext uri="{D42A27DB-BD31-4B8C-83A1-F6EECF244321}">
                <p14:modId xmlns:p14="http://schemas.microsoft.com/office/powerpoint/2010/main" val="3664391920"/>
              </p:ext>
            </p:extLst>
          </p:nvPr>
        </p:nvGraphicFramePr>
        <p:xfrm>
          <a:off x="796928" y="1337555"/>
          <a:ext cx="9283402" cy="4252749"/>
        </p:xfrm>
        <a:graphic>
          <a:graphicData uri="http://schemas.openxmlformats.org/drawingml/2006/table">
            <a:tbl>
              <a:tblPr firstRow="1" firstCol="1" bandRow="1">
                <a:tableStyleId>{5C22544A-7EE6-4342-B048-85BDC9FD1C3A}</a:tableStyleId>
              </a:tblPr>
              <a:tblGrid>
                <a:gridCol w="1456934">
                  <a:extLst>
                    <a:ext uri="{9D8B030D-6E8A-4147-A177-3AD203B41FA5}">
                      <a16:colId xmlns:a16="http://schemas.microsoft.com/office/drawing/2014/main" val="1292583895"/>
                    </a:ext>
                  </a:extLst>
                </a:gridCol>
                <a:gridCol w="1203109">
                  <a:extLst>
                    <a:ext uri="{9D8B030D-6E8A-4147-A177-3AD203B41FA5}">
                      <a16:colId xmlns:a16="http://schemas.microsoft.com/office/drawing/2014/main" val="819263839"/>
                    </a:ext>
                  </a:extLst>
                </a:gridCol>
                <a:gridCol w="1328314">
                  <a:extLst>
                    <a:ext uri="{9D8B030D-6E8A-4147-A177-3AD203B41FA5}">
                      <a16:colId xmlns:a16="http://schemas.microsoft.com/office/drawing/2014/main" val="205347969"/>
                    </a:ext>
                  </a:extLst>
                </a:gridCol>
                <a:gridCol w="1212215">
                  <a:extLst>
                    <a:ext uri="{9D8B030D-6E8A-4147-A177-3AD203B41FA5}">
                      <a16:colId xmlns:a16="http://schemas.microsoft.com/office/drawing/2014/main" val="1942084728"/>
                    </a:ext>
                  </a:extLst>
                </a:gridCol>
                <a:gridCol w="1328314">
                  <a:extLst>
                    <a:ext uri="{9D8B030D-6E8A-4147-A177-3AD203B41FA5}">
                      <a16:colId xmlns:a16="http://schemas.microsoft.com/office/drawing/2014/main" val="2889417934"/>
                    </a:ext>
                  </a:extLst>
                </a:gridCol>
                <a:gridCol w="1321485">
                  <a:extLst>
                    <a:ext uri="{9D8B030D-6E8A-4147-A177-3AD203B41FA5}">
                      <a16:colId xmlns:a16="http://schemas.microsoft.com/office/drawing/2014/main" val="2675129034"/>
                    </a:ext>
                  </a:extLst>
                </a:gridCol>
                <a:gridCol w="1433031">
                  <a:extLst>
                    <a:ext uri="{9D8B030D-6E8A-4147-A177-3AD203B41FA5}">
                      <a16:colId xmlns:a16="http://schemas.microsoft.com/office/drawing/2014/main" val="4264628904"/>
                    </a:ext>
                  </a:extLst>
                </a:gridCol>
              </a:tblGrid>
              <a:tr h="386006">
                <a:tc>
                  <a:txBody>
                    <a:bodyPr/>
                    <a:lstStyle/>
                    <a:p>
                      <a:pPr>
                        <a:lnSpc>
                          <a:spcPct val="107000"/>
                        </a:lnSpc>
                      </a:pPr>
                      <a:endParaRPr lang="et-EE" sz="1600" dirty="0">
                        <a:effectLst/>
                        <a:latin typeface="Calibri" panose="020F0502020204030204" pitchFamily="34" charset="0"/>
                        <a:cs typeface="Times New Roman" panose="02020603050405020304" pitchFamily="18" charset="0"/>
                      </a:endParaRPr>
                    </a:p>
                  </a:txBody>
                  <a:tcPr marL="44450" marR="44450" marT="0" marB="0" anchor="b"/>
                </a:tc>
                <a:tc gridSpan="2">
                  <a:txBody>
                    <a:bodyPr/>
                    <a:lstStyle/>
                    <a:p>
                      <a:pPr algn="ctr">
                        <a:lnSpc>
                          <a:spcPct val="107000"/>
                        </a:lnSpc>
                      </a:pPr>
                      <a:r>
                        <a:rPr lang="et-EE" sz="1600" dirty="0">
                          <a:effectLst/>
                        </a:rPr>
                        <a:t>Sisseränne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tc gridSpan="2">
                  <a:txBody>
                    <a:bodyPr/>
                    <a:lstStyle/>
                    <a:p>
                      <a:pPr algn="ctr">
                        <a:lnSpc>
                          <a:spcPct val="107000"/>
                        </a:lnSpc>
                      </a:pPr>
                      <a:r>
                        <a:rPr lang="et-EE" sz="1600">
                          <a:effectLst/>
                        </a:rPr>
                        <a:t>Väljaränne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tc gridSpan="2">
                  <a:txBody>
                    <a:bodyPr/>
                    <a:lstStyle/>
                    <a:p>
                      <a:pPr algn="ctr">
                        <a:lnSpc>
                          <a:spcPct val="107000"/>
                        </a:lnSpc>
                      </a:pPr>
                      <a:r>
                        <a:rPr lang="et-EE" sz="1600">
                          <a:effectLst/>
                        </a:rPr>
                        <a:t>Rändesaldo</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hMerge="1">
                  <a:txBody>
                    <a:bodyPr/>
                    <a:lstStyle/>
                    <a:p>
                      <a:endParaRPr lang="et-EE"/>
                    </a:p>
                  </a:txBody>
                  <a:tcPr/>
                </a:tc>
                <a:extLst>
                  <a:ext uri="{0D108BD9-81ED-4DB2-BD59-A6C34878D82A}">
                    <a16:rowId xmlns:a16="http://schemas.microsoft.com/office/drawing/2014/main" val="4274441993"/>
                  </a:ext>
                </a:extLst>
              </a:tr>
              <a:tr h="708836">
                <a:tc>
                  <a:txBody>
                    <a:bodyPr/>
                    <a:lstStyle/>
                    <a:p>
                      <a:pPr algn="ctr">
                        <a:lnSpc>
                          <a:spcPct val="107000"/>
                        </a:lnSpc>
                      </a:pPr>
                      <a:endParaRPr lang="et-EE" sz="1600" dirty="0">
                        <a:effectLst/>
                        <a:latin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Siseränne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err="1">
                          <a:effectLst/>
                        </a:rPr>
                        <a:t>Välisränne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Siseränne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Välisränne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Siseränne</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Välisränne</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282757852"/>
                  </a:ext>
                </a:extLst>
              </a:tr>
              <a:tr h="386006">
                <a:tc>
                  <a:txBody>
                    <a:bodyPr/>
                    <a:lstStyle/>
                    <a:p>
                      <a:pPr algn="ctr">
                        <a:lnSpc>
                          <a:spcPct val="107000"/>
                        </a:lnSpc>
                      </a:pPr>
                      <a:r>
                        <a:rPr lang="et-EE" sz="1600" dirty="0">
                          <a:effectLst/>
                        </a:rPr>
                        <a:t>2015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245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90</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395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-150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604238474"/>
                  </a:ext>
                </a:extLst>
              </a:tr>
              <a:tr h="386006">
                <a:tc>
                  <a:txBody>
                    <a:bodyPr/>
                    <a:lstStyle/>
                    <a:p>
                      <a:pPr algn="ctr">
                        <a:lnSpc>
                          <a:spcPct val="107000"/>
                        </a:lnSpc>
                      </a:pPr>
                      <a:r>
                        <a:rPr lang="et-EE" sz="1600">
                          <a:effectLst/>
                        </a:rPr>
                        <a:t>2016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240</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370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-130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452537252"/>
                  </a:ext>
                </a:extLst>
              </a:tr>
              <a:tr h="386006">
                <a:tc>
                  <a:txBody>
                    <a:bodyPr/>
                    <a:lstStyle/>
                    <a:p>
                      <a:pPr algn="ctr">
                        <a:lnSpc>
                          <a:spcPct val="107000"/>
                        </a:lnSpc>
                      </a:pPr>
                      <a:r>
                        <a:rPr lang="et-EE" sz="1600">
                          <a:effectLst/>
                        </a:rPr>
                        <a:t>2017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78</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355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74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17642853"/>
                  </a:ext>
                </a:extLst>
              </a:tr>
              <a:tr h="386006">
                <a:tc>
                  <a:txBody>
                    <a:bodyPr/>
                    <a:lstStyle/>
                    <a:p>
                      <a:pPr algn="ctr">
                        <a:lnSpc>
                          <a:spcPct val="107000"/>
                        </a:lnSpc>
                      </a:pPr>
                      <a:r>
                        <a:rPr lang="et-EE" sz="1600">
                          <a:effectLst/>
                        </a:rPr>
                        <a:t>2018</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413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54</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088185821"/>
                  </a:ext>
                </a:extLst>
              </a:tr>
              <a:tr h="386006">
                <a:tc>
                  <a:txBody>
                    <a:bodyPr/>
                    <a:lstStyle/>
                    <a:p>
                      <a:pPr algn="ctr">
                        <a:lnSpc>
                          <a:spcPct val="107000"/>
                        </a:lnSpc>
                      </a:pPr>
                      <a:r>
                        <a:rPr lang="et-EE" sz="1600">
                          <a:effectLst/>
                        </a:rPr>
                        <a:t>2019</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364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94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455</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68</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-91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26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151241611"/>
                  </a:ext>
                </a:extLst>
              </a:tr>
              <a:tr h="386006">
                <a:tc>
                  <a:txBody>
                    <a:bodyPr/>
                    <a:lstStyle/>
                    <a:p>
                      <a:pPr algn="ctr">
                        <a:lnSpc>
                          <a:spcPct val="107000"/>
                        </a:lnSpc>
                      </a:pPr>
                      <a:r>
                        <a:rPr lang="et-EE" sz="1600">
                          <a:effectLst/>
                        </a:rPr>
                        <a:t>2020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301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71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373</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57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-72</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14</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709719398"/>
                  </a:ext>
                </a:extLst>
              </a:tr>
              <a:tr h="455865">
                <a:tc>
                  <a:txBody>
                    <a:bodyPr/>
                    <a:lstStyle/>
                    <a:p>
                      <a:pPr algn="ctr">
                        <a:lnSpc>
                          <a:spcPct val="107000"/>
                        </a:lnSpc>
                      </a:pPr>
                      <a:r>
                        <a:rPr lang="et-EE" sz="1600">
                          <a:effectLst/>
                        </a:rPr>
                        <a:t>2021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311</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88</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276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62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35</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dirty="0">
                          <a:effectLst/>
                        </a:rPr>
                        <a:t>26</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78152552"/>
                  </a:ext>
                </a:extLst>
              </a:tr>
              <a:tr h="386006">
                <a:tc>
                  <a:txBody>
                    <a:bodyPr/>
                    <a:lstStyle/>
                    <a:p>
                      <a:pPr algn="ctr">
                        <a:lnSpc>
                          <a:spcPct val="107000"/>
                        </a:lnSpc>
                      </a:pPr>
                      <a:r>
                        <a:rPr lang="et-EE" sz="1600">
                          <a:effectLst/>
                        </a:rPr>
                        <a:t>2022</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tc>
                <a:tc>
                  <a:txBody>
                    <a:bodyPr/>
                    <a:lstStyle/>
                    <a:p>
                      <a:pPr algn="ctr">
                        <a:lnSpc>
                          <a:spcPct val="107000"/>
                        </a:lnSpc>
                      </a:pPr>
                      <a:r>
                        <a:rPr lang="et-EE" sz="1600">
                          <a:effectLst/>
                        </a:rPr>
                        <a:t>456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317</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420</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66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a:effectLst/>
                        </a:rPr>
                        <a:t>36</a:t>
                      </a:r>
                      <a:endParaRPr lang="et-EE" sz="160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tc>
                  <a:txBody>
                    <a:bodyPr/>
                    <a:lstStyle/>
                    <a:p>
                      <a:pPr algn="ctr">
                        <a:lnSpc>
                          <a:spcPct val="107000"/>
                        </a:lnSpc>
                      </a:pPr>
                      <a:r>
                        <a:rPr lang="et-EE" sz="1600" dirty="0">
                          <a:effectLst/>
                        </a:rPr>
                        <a:t>251</a:t>
                      </a:r>
                      <a:endParaRPr lang="et-EE"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val="956471562"/>
                  </a:ext>
                </a:extLst>
              </a:tr>
            </a:tbl>
          </a:graphicData>
        </a:graphic>
      </p:graphicFrame>
      <p:sp>
        <p:nvSpPr>
          <p:cNvPr id="10" name="TextBox 9">
            <a:extLst>
              <a:ext uri="{FF2B5EF4-FFF2-40B4-BE49-F238E27FC236}">
                <a16:creationId xmlns:a16="http://schemas.microsoft.com/office/drawing/2014/main" id="{CCD17DBE-D1A4-5CBE-2835-11D2E607EDEA}"/>
              </a:ext>
            </a:extLst>
          </p:cNvPr>
          <p:cNvSpPr txBox="1"/>
          <p:nvPr/>
        </p:nvSpPr>
        <p:spPr>
          <a:xfrm>
            <a:off x="882000" y="5671468"/>
            <a:ext cx="6104106"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(allikas: Statistikaameti juhtimislauad</a:t>
            </a:r>
            <a:r>
              <a:rPr lang="et-EE" i="1" dirty="0">
                <a:solidFill>
                  <a:schemeClr val="bg1"/>
                </a:solidFill>
                <a:latin typeface="Times New Roman" panose="02020603050405020304" pitchFamily="18" charset="0"/>
                <a:ea typeface="Calibri" panose="020F0502020204030204" pitchFamily="34" charset="0"/>
              </a:rPr>
              <a:t>)</a:t>
            </a:r>
            <a:endParaRPr lang="et-EE" dirty="0">
              <a:solidFill>
                <a:schemeClr val="bg1"/>
              </a:solidFill>
            </a:endParaRPr>
          </a:p>
        </p:txBody>
      </p:sp>
    </p:spTree>
    <p:extLst>
      <p:ext uri="{BB962C8B-B14F-4D97-AF65-F5344CB8AC3E}">
        <p14:creationId xmlns:p14="http://schemas.microsoft.com/office/powerpoint/2010/main" val="1344770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18207-90C1-FBFE-DFE6-4DC28087E8DF}"/>
              </a:ext>
            </a:extLst>
          </p:cNvPr>
          <p:cNvSpPr>
            <a:spLocks noGrp="1"/>
          </p:cNvSpPr>
          <p:nvPr>
            <p:ph type="title"/>
          </p:nvPr>
        </p:nvSpPr>
        <p:spPr>
          <a:xfrm>
            <a:off x="882000" y="609600"/>
            <a:ext cx="9540000" cy="628073"/>
          </a:xfrm>
        </p:spPr>
        <p:txBody>
          <a:bodyPr>
            <a:normAutofit/>
          </a:bodyPr>
          <a:lstStyle/>
          <a:p>
            <a:pPr algn="ctr"/>
            <a:r>
              <a:rPr lang="et-EE" sz="1800" b="1" dirty="0">
                <a:solidFill>
                  <a:schemeClr val="bg1"/>
                </a:solidFill>
                <a:effectLst/>
                <a:latin typeface="Times New Roman" panose="02020603050405020304" pitchFamily="18" charset="0"/>
                <a:ea typeface="Calibri" panose="020F0502020204030204" pitchFamily="34" charset="0"/>
              </a:rPr>
              <a:t>Tapa valla ettevõtete peamised tegevusalad seisuga 01.01.2023</a:t>
            </a:r>
            <a:endParaRPr lang="et-EE" sz="1800" b="1" dirty="0"/>
          </a:p>
        </p:txBody>
      </p:sp>
      <p:sp>
        <p:nvSpPr>
          <p:cNvPr id="4" name="Date Placeholder 3">
            <a:extLst>
              <a:ext uri="{FF2B5EF4-FFF2-40B4-BE49-F238E27FC236}">
                <a16:creationId xmlns:a16="http://schemas.microsoft.com/office/drawing/2014/main" id="{FAD3F6DF-D0BA-AA0F-6A02-A6942A53B366}"/>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5F16B076-5DE4-C489-98B8-66B917B13D05}"/>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5F923F14-A469-AFE0-5275-3F47A0A8038E}"/>
              </a:ext>
            </a:extLst>
          </p:cNvPr>
          <p:cNvSpPr>
            <a:spLocks noGrp="1"/>
          </p:cNvSpPr>
          <p:nvPr>
            <p:ph type="sldNum" sz="quarter" idx="12"/>
          </p:nvPr>
        </p:nvSpPr>
        <p:spPr/>
        <p:txBody>
          <a:bodyPr/>
          <a:lstStyle/>
          <a:p>
            <a:fld id="{9F1D2D8F-F5A0-48B9-82D4-5E59CC4642C5}" type="slidenum">
              <a:rPr lang="et-EE" smtClean="0"/>
              <a:t>5</a:t>
            </a:fld>
            <a:endParaRPr lang="et-EE"/>
          </a:p>
        </p:txBody>
      </p:sp>
      <p:pic>
        <p:nvPicPr>
          <p:cNvPr id="3" name="Picture 2">
            <a:extLst>
              <a:ext uri="{FF2B5EF4-FFF2-40B4-BE49-F238E27FC236}">
                <a16:creationId xmlns:a16="http://schemas.microsoft.com/office/drawing/2014/main" id="{678E3AC3-D145-33FD-121F-08DFDA336C1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10831" y="1027893"/>
            <a:ext cx="8667382" cy="4487690"/>
          </a:xfrm>
          <a:prstGeom prst="rect">
            <a:avLst/>
          </a:prstGeom>
          <a:noFill/>
        </p:spPr>
      </p:pic>
      <p:sp>
        <p:nvSpPr>
          <p:cNvPr id="11" name="TextBox 10">
            <a:extLst>
              <a:ext uri="{FF2B5EF4-FFF2-40B4-BE49-F238E27FC236}">
                <a16:creationId xmlns:a16="http://schemas.microsoft.com/office/drawing/2014/main" id="{1E922623-81E9-C3BA-D15A-EDDEA516000A}"/>
              </a:ext>
            </a:extLst>
          </p:cNvPr>
          <p:cNvSpPr txBox="1"/>
          <p:nvPr/>
        </p:nvSpPr>
        <p:spPr>
          <a:xfrm>
            <a:off x="1021404" y="5552408"/>
            <a:ext cx="8556809" cy="369332"/>
          </a:xfrm>
          <a:prstGeom prst="rect">
            <a:avLst/>
          </a:prstGeom>
          <a:noFill/>
        </p:spPr>
        <p:txBody>
          <a:bodyPr wrap="square">
            <a:spAutoFit/>
          </a:bodyPr>
          <a:lstStyle/>
          <a:p>
            <a:r>
              <a:rPr lang="et-EE" sz="1800" i="1" dirty="0">
                <a:solidFill>
                  <a:schemeClr val="bg1"/>
                </a:solidFill>
                <a:effectLst/>
                <a:latin typeface="Times New Roman" panose="02020603050405020304" pitchFamily="18" charset="0"/>
                <a:ea typeface="Calibri" panose="020F0502020204030204" pitchFamily="34" charset="0"/>
              </a:rPr>
              <a:t>(allikas: Statistikaamet)</a:t>
            </a:r>
            <a:endParaRPr lang="et-EE" dirty="0">
              <a:solidFill>
                <a:schemeClr val="bg1"/>
              </a:solidFill>
            </a:endParaRPr>
          </a:p>
        </p:txBody>
      </p:sp>
    </p:spTree>
    <p:extLst>
      <p:ext uri="{BB962C8B-B14F-4D97-AF65-F5344CB8AC3E}">
        <p14:creationId xmlns:p14="http://schemas.microsoft.com/office/powerpoint/2010/main" val="2769989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1320800"/>
          </a:xfrm>
        </p:spPr>
        <p:txBody>
          <a:bodyPr anchor="t">
            <a:normAutofit/>
          </a:bodyPr>
          <a:lstStyle/>
          <a:p>
            <a:pPr algn="ctr">
              <a:lnSpc>
                <a:spcPct val="90000"/>
              </a:lnSpc>
            </a:pPr>
            <a:r>
              <a:rPr lang="fi-FI" sz="1800" b="1" dirty="0">
                <a:solidFill>
                  <a:schemeClr val="bg1"/>
                </a:solidFill>
                <a:effectLst/>
                <a:latin typeface="Times New Roman" panose="02020603050405020304" pitchFamily="18" charset="0"/>
                <a:cs typeface="Times New Roman" panose="02020603050405020304" pitchFamily="18" charset="0"/>
              </a:rPr>
              <a:t>Aasta </a:t>
            </a:r>
            <a:r>
              <a:rPr lang="fi-FI" sz="1800" b="1" dirty="0" err="1">
                <a:solidFill>
                  <a:schemeClr val="bg1"/>
                </a:solidFill>
                <a:effectLst/>
                <a:latin typeface="Times New Roman" panose="02020603050405020304" pitchFamily="18" charset="0"/>
                <a:cs typeface="Times New Roman" panose="02020603050405020304" pitchFamily="18" charset="0"/>
              </a:rPr>
              <a:t>keskmine</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registreeritud</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töötute</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arv</a:t>
            </a:r>
            <a:r>
              <a:rPr lang="fi-FI" sz="1800" b="1" dirty="0">
                <a:solidFill>
                  <a:schemeClr val="bg1"/>
                </a:solidFill>
                <a:effectLst/>
                <a:latin typeface="Times New Roman" panose="02020603050405020304" pitchFamily="18" charset="0"/>
                <a:cs typeface="Times New Roman" panose="02020603050405020304" pitchFamily="18" charset="0"/>
              </a:rPr>
              <a:t> </a:t>
            </a:r>
            <a:r>
              <a:rPr lang="fi-FI" sz="1800" b="1" dirty="0" err="1">
                <a:solidFill>
                  <a:schemeClr val="bg1"/>
                </a:solidFill>
                <a:effectLst/>
                <a:latin typeface="Times New Roman" panose="02020603050405020304" pitchFamily="18" charset="0"/>
                <a:cs typeface="Times New Roman" panose="02020603050405020304" pitchFamily="18" charset="0"/>
              </a:rPr>
              <a:t>Lääne</a:t>
            </a:r>
            <a:r>
              <a:rPr lang="fi-FI" sz="1800" b="1" dirty="0">
                <a:solidFill>
                  <a:schemeClr val="bg1"/>
                </a:solidFill>
                <a:effectLst/>
                <a:latin typeface="Times New Roman" panose="02020603050405020304" pitchFamily="18" charset="0"/>
                <a:cs typeface="Times New Roman" panose="02020603050405020304" pitchFamily="18" charset="0"/>
              </a:rPr>
              <a:t>-Viru </a:t>
            </a:r>
            <a:r>
              <a:rPr lang="fi-FI" sz="1800" b="1" dirty="0" err="1">
                <a:solidFill>
                  <a:schemeClr val="bg1"/>
                </a:solidFill>
                <a:effectLst/>
                <a:latin typeface="Times New Roman" panose="02020603050405020304" pitchFamily="18" charset="0"/>
                <a:cs typeface="Times New Roman" panose="02020603050405020304" pitchFamily="18" charset="0"/>
              </a:rPr>
              <a:t>maakonnas</a:t>
            </a:r>
            <a:r>
              <a:rPr lang="fi-FI" sz="1800" b="1" dirty="0">
                <a:solidFill>
                  <a:schemeClr val="bg1"/>
                </a:solidFill>
                <a:effectLst/>
                <a:latin typeface="Times New Roman" panose="02020603050405020304" pitchFamily="18" charset="0"/>
                <a:cs typeface="Times New Roman" panose="02020603050405020304" pitchFamily="18" charset="0"/>
              </a:rPr>
              <a:t> ja </a:t>
            </a:r>
            <a:br>
              <a:rPr lang="et-EE" sz="1800" b="1" dirty="0">
                <a:solidFill>
                  <a:schemeClr val="bg1"/>
                </a:solidFill>
                <a:effectLst/>
                <a:latin typeface="Times New Roman" panose="02020603050405020304" pitchFamily="18" charset="0"/>
                <a:cs typeface="Times New Roman" panose="02020603050405020304" pitchFamily="18" charset="0"/>
              </a:rPr>
            </a:br>
            <a:r>
              <a:rPr lang="fi-FI" sz="1800" b="1" dirty="0">
                <a:solidFill>
                  <a:schemeClr val="bg1"/>
                </a:solidFill>
                <a:effectLst/>
                <a:latin typeface="Times New Roman" panose="02020603050405020304" pitchFamily="18" charset="0"/>
                <a:cs typeface="Times New Roman" panose="02020603050405020304" pitchFamily="18" charset="0"/>
              </a:rPr>
              <a:t>Tapa </a:t>
            </a:r>
            <a:r>
              <a:rPr lang="fi-FI" sz="1800" b="1" dirty="0" err="1">
                <a:solidFill>
                  <a:schemeClr val="bg1"/>
                </a:solidFill>
                <a:effectLst/>
                <a:latin typeface="Times New Roman" panose="02020603050405020304" pitchFamily="18" charset="0"/>
                <a:cs typeface="Times New Roman" panose="02020603050405020304" pitchFamily="18" charset="0"/>
              </a:rPr>
              <a:t>vallas</a:t>
            </a:r>
            <a:r>
              <a:rPr lang="fi-FI" sz="1800" b="1" dirty="0">
                <a:solidFill>
                  <a:schemeClr val="bg1"/>
                </a:solidFill>
                <a:effectLst/>
                <a:latin typeface="Times New Roman" panose="02020603050405020304" pitchFamily="18" charset="0"/>
                <a:cs typeface="Times New Roman" panose="02020603050405020304" pitchFamily="18" charset="0"/>
              </a:rPr>
              <a:t> 2018-2023 I </a:t>
            </a:r>
            <a:r>
              <a:rPr lang="fi-FI" sz="1800" b="1" dirty="0" err="1">
                <a:solidFill>
                  <a:schemeClr val="bg1"/>
                </a:solidFill>
                <a:effectLst/>
                <a:latin typeface="Times New Roman" panose="02020603050405020304" pitchFamily="18" charset="0"/>
                <a:cs typeface="Times New Roman" panose="02020603050405020304" pitchFamily="18" charset="0"/>
              </a:rPr>
              <a:t>pa</a:t>
            </a:r>
            <a:br>
              <a:rPr lang="et-EE" sz="2000" dirty="0">
                <a:effectLst/>
              </a:rPr>
            </a:br>
            <a:br>
              <a:rPr lang="et-EE" sz="2000" dirty="0">
                <a:effectLst/>
              </a:rPr>
            </a:br>
            <a:endParaRPr lang="et-EE" sz="2000" dirty="0"/>
          </a:p>
        </p:txBody>
      </p:sp>
      <p:pic>
        <p:nvPicPr>
          <p:cNvPr id="8" name="Content Placeholder 7" descr="A graph with numbers and a line&#10;&#10;Description automatically generated">
            <a:extLst>
              <a:ext uri="{FF2B5EF4-FFF2-40B4-BE49-F238E27FC236}">
                <a16:creationId xmlns:a16="http://schemas.microsoft.com/office/drawing/2014/main" id="{04EB76E2-3AE2-2CDA-D4F9-2A17D033761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1118680" y="1266800"/>
            <a:ext cx="7742117" cy="4653507"/>
          </a:xfrm>
          <a:prstGeom prst="rect">
            <a:avLst/>
          </a:prstGeom>
          <a:noFill/>
        </p:spPr>
      </p:pic>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a:xfrm>
            <a:off x="8666274" y="6040800"/>
            <a:ext cx="911939" cy="365125"/>
          </a:xfrm>
        </p:spPr>
        <p:txBody>
          <a:bodyPr anchor="ctr">
            <a:normAutofit/>
          </a:bodyPr>
          <a:lstStyle/>
          <a:p>
            <a:pPr>
              <a:spcAft>
                <a:spcPts val="600"/>
              </a:spcAft>
            </a:pPr>
            <a:fld id="{BD2C7AAA-A756-48A6-867E-3DEB86414DD4}" type="datetime1">
              <a:rPr lang="et-EE" smtClean="0"/>
              <a:pPr>
                <a:spcAft>
                  <a:spcPts val="600"/>
                </a:spcAft>
              </a:pPr>
              <a:t>04.10.2023</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a:xfrm>
            <a:off x="1118680" y="6186330"/>
            <a:ext cx="7623825" cy="365125"/>
          </a:xfrm>
        </p:spPr>
        <p:txBody>
          <a:bodyPr anchor="ctr">
            <a:normAutofit/>
          </a:bodyPr>
          <a:lstStyle/>
          <a:p>
            <a:pPr>
              <a:spcAft>
                <a:spcPts val="600"/>
              </a:spcAft>
            </a:pPr>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a:xfrm>
            <a:off x="9738661" y="6040800"/>
            <a:ext cx="683339" cy="365125"/>
          </a:xfrm>
        </p:spPr>
        <p:txBody>
          <a:bodyPr anchor="ctr">
            <a:normAutofit/>
          </a:bodyPr>
          <a:lstStyle/>
          <a:p>
            <a:pPr>
              <a:spcAft>
                <a:spcPts val="600"/>
              </a:spcAft>
            </a:pPr>
            <a:fld id="{9F1D2D8F-F5A0-48B9-82D4-5E59CC4642C5}" type="slidenum">
              <a:rPr lang="et-EE" smtClean="0"/>
              <a:pPr>
                <a:spcAft>
                  <a:spcPts val="600"/>
                </a:spcAft>
              </a:pPr>
              <a:t>6</a:t>
            </a:fld>
            <a:endParaRPr lang="et-EE"/>
          </a:p>
        </p:txBody>
      </p:sp>
      <p:sp>
        <p:nvSpPr>
          <p:cNvPr id="12" name="TextBox 11">
            <a:extLst>
              <a:ext uri="{FF2B5EF4-FFF2-40B4-BE49-F238E27FC236}">
                <a16:creationId xmlns:a16="http://schemas.microsoft.com/office/drawing/2014/main" id="{BCCFA71A-F951-3F7D-3418-62F21D04AFF7}"/>
              </a:ext>
            </a:extLst>
          </p:cNvPr>
          <p:cNvSpPr txBox="1"/>
          <p:nvPr/>
        </p:nvSpPr>
        <p:spPr>
          <a:xfrm>
            <a:off x="1000965" y="5879068"/>
            <a:ext cx="6104106" cy="369332"/>
          </a:xfrm>
          <a:prstGeom prst="rect">
            <a:avLst/>
          </a:prstGeom>
          <a:noFill/>
        </p:spPr>
        <p:txBody>
          <a:bodyPr wrap="square">
            <a:spAutoFit/>
          </a:bodyPr>
          <a:lstStyle/>
          <a:p>
            <a:r>
              <a:rPr lang="et-EE" sz="1800" i="1" dirty="0">
                <a:effectLst/>
                <a:latin typeface="Times New Roman" panose="02020603050405020304" pitchFamily="18" charset="0"/>
                <a:ea typeface="Calibri" panose="020F0502020204030204" pitchFamily="34" charset="0"/>
              </a:rPr>
              <a:t>(</a:t>
            </a:r>
            <a:r>
              <a:rPr lang="et-EE" sz="1800" i="1" dirty="0">
                <a:solidFill>
                  <a:schemeClr val="bg1"/>
                </a:solidFill>
                <a:effectLst/>
                <a:latin typeface="Times New Roman" panose="02020603050405020304" pitchFamily="18" charset="0"/>
                <a:ea typeface="Calibri" panose="020F0502020204030204" pitchFamily="34" charset="0"/>
              </a:rPr>
              <a:t>allikas: töötukassa, statistikaamet).</a:t>
            </a:r>
            <a:endParaRPr lang="et-EE" dirty="0">
              <a:solidFill>
                <a:schemeClr val="bg1"/>
              </a:solidFill>
            </a:endParaRPr>
          </a:p>
        </p:txBody>
      </p:sp>
    </p:spTree>
    <p:extLst>
      <p:ext uri="{BB962C8B-B14F-4D97-AF65-F5344CB8AC3E}">
        <p14:creationId xmlns:p14="http://schemas.microsoft.com/office/powerpoint/2010/main" val="2687346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6CE14-D0CD-16F5-3D5F-AC50E1BB5D9F}"/>
              </a:ext>
            </a:extLst>
          </p:cNvPr>
          <p:cNvSpPr>
            <a:spLocks noGrp="1"/>
          </p:cNvSpPr>
          <p:nvPr>
            <p:ph type="title"/>
          </p:nvPr>
        </p:nvSpPr>
        <p:spPr>
          <a:xfrm>
            <a:off x="677748" y="609600"/>
            <a:ext cx="9540000" cy="1320800"/>
          </a:xfrm>
        </p:spPr>
        <p:txBody>
          <a:bodyPr/>
          <a:lstStyle/>
          <a:p>
            <a:pPr algn="ctr"/>
            <a:r>
              <a:rPr lang="et-EE" sz="1800" b="1" dirty="0">
                <a:solidFill>
                  <a:schemeClr val="bg1"/>
                </a:solidFill>
                <a:effectLst/>
                <a:latin typeface="Times New Roman" panose="02020603050405020304" pitchFamily="18" charset="0"/>
                <a:ea typeface="Calibri" panose="020F0502020204030204" pitchFamily="34" charset="0"/>
              </a:rPr>
              <a:t>Brutotulu saajate arv vanuserühma ja soo järgi Tapa vallas 2018-2022</a:t>
            </a:r>
            <a:endParaRPr lang="et-EE" b="1" dirty="0">
              <a:solidFill>
                <a:schemeClr val="bg1"/>
              </a:solidFill>
            </a:endParaRPr>
          </a:p>
        </p:txBody>
      </p:sp>
      <p:sp>
        <p:nvSpPr>
          <p:cNvPr id="4" name="Date Placeholder 3">
            <a:extLst>
              <a:ext uri="{FF2B5EF4-FFF2-40B4-BE49-F238E27FC236}">
                <a16:creationId xmlns:a16="http://schemas.microsoft.com/office/drawing/2014/main" id="{20D59E78-07F4-8A99-6AB6-2D7AF2E27E40}"/>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D03508F9-C018-7702-A6CA-1179A0A3857E}"/>
              </a:ext>
            </a:extLst>
          </p:cNvPr>
          <p:cNvSpPr>
            <a:spLocks noGrp="1"/>
          </p:cNvSpPr>
          <p:nvPr>
            <p:ph type="ftr" sz="quarter" idx="11"/>
          </p:nvPr>
        </p:nvSpPr>
        <p:spPr>
          <a:xfrm>
            <a:off x="677748" y="6049612"/>
            <a:ext cx="7828077" cy="365125"/>
          </a:xfrm>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9E12CFFD-1E87-7E45-D3CE-E22C12BE614D}"/>
              </a:ext>
            </a:extLst>
          </p:cNvPr>
          <p:cNvSpPr>
            <a:spLocks noGrp="1"/>
          </p:cNvSpPr>
          <p:nvPr>
            <p:ph type="sldNum" sz="quarter" idx="12"/>
          </p:nvPr>
        </p:nvSpPr>
        <p:spPr/>
        <p:txBody>
          <a:bodyPr/>
          <a:lstStyle/>
          <a:p>
            <a:fld id="{9F1D2D8F-F5A0-48B9-82D4-5E59CC4642C5}" type="slidenum">
              <a:rPr lang="et-EE" smtClean="0"/>
              <a:t>7</a:t>
            </a:fld>
            <a:endParaRPr lang="et-EE"/>
          </a:p>
        </p:txBody>
      </p:sp>
      <p:sp>
        <p:nvSpPr>
          <p:cNvPr id="7" name="TextBox 6">
            <a:extLst>
              <a:ext uri="{FF2B5EF4-FFF2-40B4-BE49-F238E27FC236}">
                <a16:creationId xmlns:a16="http://schemas.microsoft.com/office/drawing/2014/main" id="{D0678C34-AFEB-29B3-D828-69250AD21336}"/>
              </a:ext>
            </a:extLst>
          </p:cNvPr>
          <p:cNvSpPr txBox="1"/>
          <p:nvPr/>
        </p:nvSpPr>
        <p:spPr>
          <a:xfrm>
            <a:off x="677748" y="5729175"/>
            <a:ext cx="5301575" cy="369332"/>
          </a:xfrm>
          <a:prstGeom prst="rect">
            <a:avLst/>
          </a:prstGeom>
          <a:noFill/>
        </p:spPr>
        <p:txBody>
          <a:bodyPr wrap="square" rtlCol="0">
            <a:spAutoFit/>
          </a:bodyPr>
          <a:lstStyle/>
          <a:p>
            <a:pPr marL="0" indent="0">
              <a:buNone/>
            </a:pPr>
            <a:r>
              <a:rPr lang="et-EE" sz="1800" dirty="0">
                <a:solidFill>
                  <a:schemeClr val="bg1"/>
                </a:solidFill>
                <a:effectLst/>
                <a:latin typeface="Times New Roman" panose="02020603050405020304" pitchFamily="18" charset="0"/>
                <a:ea typeface="Calibri" panose="020F0502020204030204" pitchFamily="34" charset="0"/>
              </a:rPr>
              <a:t>(allikas: statistikaamet, maksu- ja tolliamet)</a:t>
            </a:r>
            <a:endParaRPr lang="et-EE" dirty="0"/>
          </a:p>
        </p:txBody>
      </p:sp>
      <p:pic>
        <p:nvPicPr>
          <p:cNvPr id="8" name="Content Placeholder 7">
            <a:extLst>
              <a:ext uri="{FF2B5EF4-FFF2-40B4-BE49-F238E27FC236}">
                <a16:creationId xmlns:a16="http://schemas.microsoft.com/office/drawing/2014/main" id="{A7BBA5BE-FCFF-568D-B172-80464C5FCFC9}"/>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748" y="1039266"/>
            <a:ext cx="7988526" cy="4740547"/>
          </a:xfrm>
          <a:prstGeom prst="rect">
            <a:avLst/>
          </a:prstGeom>
          <a:noFill/>
        </p:spPr>
      </p:pic>
    </p:spTree>
    <p:extLst>
      <p:ext uri="{BB962C8B-B14F-4D97-AF65-F5344CB8AC3E}">
        <p14:creationId xmlns:p14="http://schemas.microsoft.com/office/powerpoint/2010/main" val="1387706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13CFB-5131-0D67-6288-4E5D34B51A4B}"/>
              </a:ext>
            </a:extLst>
          </p:cNvPr>
          <p:cNvSpPr>
            <a:spLocks noGrp="1"/>
          </p:cNvSpPr>
          <p:nvPr>
            <p:ph type="title"/>
          </p:nvPr>
        </p:nvSpPr>
        <p:spPr>
          <a:xfrm>
            <a:off x="882000" y="609600"/>
            <a:ext cx="9540000" cy="402077"/>
          </a:xfrm>
        </p:spPr>
        <p:txBody>
          <a:bodyPr/>
          <a:lstStyle/>
          <a:p>
            <a:pPr algn="ctr"/>
            <a:r>
              <a:rPr lang="et-EE" sz="1800" b="1" dirty="0">
                <a:solidFill>
                  <a:schemeClr val="bg1"/>
                </a:solidFill>
                <a:effectLst/>
                <a:latin typeface="Times New Roman" panose="02020603050405020304" pitchFamily="18" charset="0"/>
                <a:ea typeface="Calibri" panose="020F0502020204030204" pitchFamily="34" charset="0"/>
              </a:rPr>
              <a:t>Palgatöötaja kuu keskmine brutotulu vanuserühma ja soo järgi Tapa vallas 2018-2022 </a:t>
            </a:r>
            <a:endParaRPr lang="et-EE" b="1" dirty="0">
              <a:solidFill>
                <a:schemeClr val="bg1"/>
              </a:solidFill>
            </a:endParaRPr>
          </a:p>
        </p:txBody>
      </p:sp>
      <p:sp>
        <p:nvSpPr>
          <p:cNvPr id="4" name="Date Placeholder 3">
            <a:extLst>
              <a:ext uri="{FF2B5EF4-FFF2-40B4-BE49-F238E27FC236}">
                <a16:creationId xmlns:a16="http://schemas.microsoft.com/office/drawing/2014/main" id="{E6FD6960-E917-0732-AA1E-A083D68944E3}"/>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FCABE84A-884D-67D3-5084-96CECA8B991C}"/>
              </a:ext>
            </a:extLst>
          </p:cNvPr>
          <p:cNvSpPr>
            <a:spLocks noGrp="1"/>
          </p:cNvSpPr>
          <p:nvPr>
            <p:ph type="ftr" sz="quarter" idx="11"/>
          </p:nvPr>
        </p:nvSpPr>
        <p:spPr/>
        <p:txBody>
          <a:bodyPr/>
          <a:lstStyle/>
          <a:p>
            <a:r>
              <a:rPr lang="fi-FI" dirty="0"/>
              <a:t>Tapa Vallavalitsus | Pikk 15, Tapa | 322 9650 | vallavalitsus@tapa.ee | www.tapa.ee</a:t>
            </a:r>
            <a:endParaRPr lang="et-EE" dirty="0"/>
          </a:p>
        </p:txBody>
      </p:sp>
      <p:sp>
        <p:nvSpPr>
          <p:cNvPr id="6" name="Slide Number Placeholder 5">
            <a:extLst>
              <a:ext uri="{FF2B5EF4-FFF2-40B4-BE49-F238E27FC236}">
                <a16:creationId xmlns:a16="http://schemas.microsoft.com/office/drawing/2014/main" id="{9130869B-DA49-CE57-60D0-B747C226738B}"/>
              </a:ext>
            </a:extLst>
          </p:cNvPr>
          <p:cNvSpPr>
            <a:spLocks noGrp="1"/>
          </p:cNvSpPr>
          <p:nvPr>
            <p:ph type="sldNum" sz="quarter" idx="12"/>
          </p:nvPr>
        </p:nvSpPr>
        <p:spPr/>
        <p:txBody>
          <a:bodyPr/>
          <a:lstStyle/>
          <a:p>
            <a:fld id="{9F1D2D8F-F5A0-48B9-82D4-5E59CC4642C5}" type="slidenum">
              <a:rPr lang="et-EE" smtClean="0"/>
              <a:t>8</a:t>
            </a:fld>
            <a:endParaRPr lang="et-EE"/>
          </a:p>
        </p:txBody>
      </p:sp>
      <p:pic>
        <p:nvPicPr>
          <p:cNvPr id="7" name="Picture 6">
            <a:extLst>
              <a:ext uri="{FF2B5EF4-FFF2-40B4-BE49-F238E27FC236}">
                <a16:creationId xmlns:a16="http://schemas.microsoft.com/office/drawing/2014/main" id="{01758690-5ABC-6597-A299-7D49C2E100D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57111" y="1019927"/>
            <a:ext cx="7921101" cy="4564732"/>
          </a:xfrm>
          <a:prstGeom prst="rect">
            <a:avLst/>
          </a:prstGeom>
          <a:noFill/>
        </p:spPr>
      </p:pic>
      <p:sp>
        <p:nvSpPr>
          <p:cNvPr id="8" name="TextBox 7">
            <a:extLst>
              <a:ext uri="{FF2B5EF4-FFF2-40B4-BE49-F238E27FC236}">
                <a16:creationId xmlns:a16="http://schemas.microsoft.com/office/drawing/2014/main" id="{5EBAB8C8-D6D8-9497-06FC-6F24FF60B32F}"/>
              </a:ext>
            </a:extLst>
          </p:cNvPr>
          <p:cNvSpPr txBox="1"/>
          <p:nvPr/>
        </p:nvSpPr>
        <p:spPr>
          <a:xfrm>
            <a:off x="1657111" y="5592909"/>
            <a:ext cx="4562273" cy="369332"/>
          </a:xfrm>
          <a:prstGeom prst="rect">
            <a:avLst/>
          </a:prstGeom>
          <a:noFill/>
        </p:spPr>
        <p:txBody>
          <a:bodyPr wrap="square" rtlCol="0">
            <a:spAutoFit/>
          </a:bodyPr>
          <a:lstStyle/>
          <a:p>
            <a:pPr algn="just"/>
            <a:r>
              <a:rPr lang="et-EE" sz="1800" i="1" dirty="0">
                <a:solidFill>
                  <a:schemeClr val="bg1"/>
                </a:solidFill>
                <a:effectLst/>
                <a:latin typeface="Times New Roman" panose="02020603050405020304" pitchFamily="18" charset="0"/>
                <a:ea typeface="Calibri" panose="020F0502020204030204" pitchFamily="34" charset="0"/>
                <a:cs typeface="Times New Roman" panose="02020603050405020304" pitchFamily="18" charset="0"/>
              </a:rPr>
              <a:t>allikas: statistikaamet, maksu- ja tolliamet)</a:t>
            </a:r>
            <a:endParaRPr lang="et-EE"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148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9FD76-4FB1-D8DD-F6F9-870D96FBEC8E}"/>
              </a:ext>
            </a:extLst>
          </p:cNvPr>
          <p:cNvSpPr>
            <a:spLocks noGrp="1"/>
          </p:cNvSpPr>
          <p:nvPr>
            <p:ph type="title"/>
          </p:nvPr>
        </p:nvSpPr>
        <p:spPr>
          <a:xfrm>
            <a:off x="882000" y="609600"/>
            <a:ext cx="9540000" cy="563418"/>
          </a:xfrm>
        </p:spPr>
        <p:txBody>
          <a:bodyPr>
            <a:normAutofit fontScale="90000"/>
          </a:bodyPr>
          <a:lstStyle/>
          <a:p>
            <a:pPr algn="ctr"/>
            <a:r>
              <a:rPr lang="et-EE" sz="2000" b="1" dirty="0">
                <a:solidFill>
                  <a:srgbClr val="000000"/>
                </a:solidFill>
                <a:effectLst/>
                <a:latin typeface="Times New Roman" panose="02020603050405020304" pitchFamily="18" charset="0"/>
                <a:ea typeface="Times New Roman" panose="02020603050405020304" pitchFamily="18" charset="0"/>
              </a:rPr>
              <a:t>Alusharidus 2020-2023</a:t>
            </a:r>
            <a:br>
              <a:rPr lang="et-EE" sz="1800" dirty="0">
                <a:solidFill>
                  <a:srgbClr val="000000"/>
                </a:solidFill>
                <a:effectLst/>
                <a:latin typeface="Times New Roman" panose="02020603050405020304" pitchFamily="18" charset="0"/>
                <a:ea typeface="Times New Roman" panose="02020603050405020304" pitchFamily="18" charset="0"/>
              </a:rPr>
            </a:br>
            <a:br>
              <a:rPr lang="et-EE" sz="1800" dirty="0">
                <a:solidFill>
                  <a:srgbClr val="000000"/>
                </a:solidFill>
                <a:effectLst/>
                <a:latin typeface="Times New Roman" panose="02020603050405020304" pitchFamily="18" charset="0"/>
                <a:ea typeface="Times New Roman" panose="02020603050405020304" pitchFamily="18" charset="0"/>
              </a:rPr>
            </a:br>
            <a:endParaRPr lang="et-EE" dirty="0"/>
          </a:p>
        </p:txBody>
      </p:sp>
      <p:sp>
        <p:nvSpPr>
          <p:cNvPr id="4" name="Date Placeholder 3">
            <a:extLst>
              <a:ext uri="{FF2B5EF4-FFF2-40B4-BE49-F238E27FC236}">
                <a16:creationId xmlns:a16="http://schemas.microsoft.com/office/drawing/2014/main" id="{8346A562-C7FF-2706-38C4-F560EC357F35}"/>
              </a:ext>
            </a:extLst>
          </p:cNvPr>
          <p:cNvSpPr>
            <a:spLocks noGrp="1"/>
          </p:cNvSpPr>
          <p:nvPr>
            <p:ph type="dt" sz="half" idx="10"/>
          </p:nvPr>
        </p:nvSpPr>
        <p:spPr/>
        <p:txBody>
          <a:bodyPr/>
          <a:lstStyle/>
          <a:p>
            <a:fld id="{BD2C7AAA-A756-48A6-867E-3DEB86414DD4}" type="datetime1">
              <a:rPr lang="et-EE" smtClean="0"/>
              <a:t>04.10.2023</a:t>
            </a:fld>
            <a:endParaRPr lang="et-EE"/>
          </a:p>
        </p:txBody>
      </p:sp>
      <p:sp>
        <p:nvSpPr>
          <p:cNvPr id="5" name="Footer Placeholder 4">
            <a:extLst>
              <a:ext uri="{FF2B5EF4-FFF2-40B4-BE49-F238E27FC236}">
                <a16:creationId xmlns:a16="http://schemas.microsoft.com/office/drawing/2014/main" id="{E8B43E03-1AB5-9201-4079-A5DE928097A7}"/>
              </a:ext>
            </a:extLst>
          </p:cNvPr>
          <p:cNvSpPr>
            <a:spLocks noGrp="1"/>
          </p:cNvSpPr>
          <p:nvPr>
            <p:ph type="ftr" sz="quarter" idx="11"/>
          </p:nvPr>
        </p:nvSpPr>
        <p:spPr/>
        <p:txBody>
          <a:bodyPr/>
          <a:lstStyle/>
          <a:p>
            <a:r>
              <a:rPr lang="fi-FI"/>
              <a:t>Tapa Vallavalitsus | Pikk 15, Tapa | 322 9650 | vallavalitsus@tapa.ee | www.tapa.ee</a:t>
            </a:r>
            <a:endParaRPr lang="et-EE"/>
          </a:p>
        </p:txBody>
      </p:sp>
      <p:sp>
        <p:nvSpPr>
          <p:cNvPr id="6" name="Slide Number Placeholder 5">
            <a:extLst>
              <a:ext uri="{FF2B5EF4-FFF2-40B4-BE49-F238E27FC236}">
                <a16:creationId xmlns:a16="http://schemas.microsoft.com/office/drawing/2014/main" id="{A6FEA668-E393-4F75-E0C6-6C6943A3F27A}"/>
              </a:ext>
            </a:extLst>
          </p:cNvPr>
          <p:cNvSpPr>
            <a:spLocks noGrp="1"/>
          </p:cNvSpPr>
          <p:nvPr>
            <p:ph type="sldNum" sz="quarter" idx="12"/>
          </p:nvPr>
        </p:nvSpPr>
        <p:spPr/>
        <p:txBody>
          <a:bodyPr/>
          <a:lstStyle/>
          <a:p>
            <a:fld id="{9F1D2D8F-F5A0-48B9-82D4-5E59CC4642C5}" type="slidenum">
              <a:rPr lang="et-EE" smtClean="0"/>
              <a:t>9</a:t>
            </a:fld>
            <a:endParaRPr lang="et-EE"/>
          </a:p>
        </p:txBody>
      </p:sp>
      <p:graphicFrame>
        <p:nvGraphicFramePr>
          <p:cNvPr id="8" name="Content Placeholder 7">
            <a:extLst>
              <a:ext uri="{FF2B5EF4-FFF2-40B4-BE49-F238E27FC236}">
                <a16:creationId xmlns:a16="http://schemas.microsoft.com/office/drawing/2014/main" id="{2241E94E-6DA9-4015-5F27-8793762C3219}"/>
              </a:ext>
            </a:extLst>
          </p:cNvPr>
          <p:cNvGraphicFramePr>
            <a:graphicFrameLocks noGrp="1"/>
          </p:cNvGraphicFramePr>
          <p:nvPr>
            <p:ph idx="1"/>
            <p:extLst>
              <p:ext uri="{D42A27DB-BD31-4B8C-83A1-F6EECF244321}">
                <p14:modId xmlns:p14="http://schemas.microsoft.com/office/powerpoint/2010/main" val="2669373645"/>
              </p:ext>
            </p:extLst>
          </p:nvPr>
        </p:nvGraphicFramePr>
        <p:xfrm>
          <a:off x="953311" y="1371601"/>
          <a:ext cx="8258785" cy="4328809"/>
        </p:xfrm>
        <a:graphic>
          <a:graphicData uri="http://schemas.openxmlformats.org/drawingml/2006/table">
            <a:tbl>
              <a:tblPr firstRow="1" firstCol="1" bandRow="1">
                <a:tableStyleId>{5C22544A-7EE6-4342-B048-85BDC9FD1C3A}</a:tableStyleId>
              </a:tblPr>
              <a:tblGrid>
                <a:gridCol w="2908570">
                  <a:extLst>
                    <a:ext uri="{9D8B030D-6E8A-4147-A177-3AD203B41FA5}">
                      <a16:colId xmlns:a16="http://schemas.microsoft.com/office/drawing/2014/main" val="2230427500"/>
                    </a:ext>
                  </a:extLst>
                </a:gridCol>
                <a:gridCol w="1069251">
                  <a:extLst>
                    <a:ext uri="{9D8B030D-6E8A-4147-A177-3AD203B41FA5}">
                      <a16:colId xmlns:a16="http://schemas.microsoft.com/office/drawing/2014/main" val="307682778"/>
                    </a:ext>
                  </a:extLst>
                </a:gridCol>
                <a:gridCol w="1426988">
                  <a:extLst>
                    <a:ext uri="{9D8B030D-6E8A-4147-A177-3AD203B41FA5}">
                      <a16:colId xmlns:a16="http://schemas.microsoft.com/office/drawing/2014/main" val="446598646"/>
                    </a:ext>
                  </a:extLst>
                </a:gridCol>
                <a:gridCol w="1426988">
                  <a:extLst>
                    <a:ext uri="{9D8B030D-6E8A-4147-A177-3AD203B41FA5}">
                      <a16:colId xmlns:a16="http://schemas.microsoft.com/office/drawing/2014/main" val="1895634126"/>
                    </a:ext>
                  </a:extLst>
                </a:gridCol>
                <a:gridCol w="1426988">
                  <a:extLst>
                    <a:ext uri="{9D8B030D-6E8A-4147-A177-3AD203B41FA5}">
                      <a16:colId xmlns:a16="http://schemas.microsoft.com/office/drawing/2014/main" val="2473167026"/>
                    </a:ext>
                  </a:extLst>
                </a:gridCol>
              </a:tblGrid>
              <a:tr h="665002">
                <a:tc>
                  <a:txBody>
                    <a:bodyPr/>
                    <a:lstStyle/>
                    <a:p>
                      <a:pPr algn="l"/>
                      <a:r>
                        <a:rPr lang="et-EE" sz="1800" dirty="0">
                          <a:effectLst/>
                        </a:rPr>
                        <a:t> </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2020/2021</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2021/2022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2022/2023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2023/2024</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9639639"/>
                  </a:ext>
                </a:extLst>
              </a:tr>
              <a:tr h="665002">
                <a:tc>
                  <a:txBody>
                    <a:bodyPr/>
                    <a:lstStyle/>
                    <a:p>
                      <a:pPr algn="l"/>
                      <a:r>
                        <a:rPr lang="et-EE" sz="1800">
                          <a:effectLst/>
                        </a:rPr>
                        <a:t>Tapa lasteaed Pisipõnn</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217</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218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231</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222</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4028307"/>
                  </a:ext>
                </a:extLst>
              </a:tr>
              <a:tr h="665002">
                <a:tc>
                  <a:txBody>
                    <a:bodyPr/>
                    <a:lstStyle/>
                    <a:p>
                      <a:pPr algn="l"/>
                      <a:r>
                        <a:rPr lang="et-EE" sz="1800">
                          <a:effectLst/>
                        </a:rPr>
                        <a:t>Tapa lasteaed Vikerkaar </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83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84</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83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77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6715599"/>
                  </a:ext>
                </a:extLst>
              </a:tr>
              <a:tr h="665002">
                <a:tc>
                  <a:txBody>
                    <a:bodyPr/>
                    <a:lstStyle/>
                    <a:p>
                      <a:pPr algn="l"/>
                      <a:r>
                        <a:rPr lang="et-EE" sz="1800" dirty="0">
                          <a:effectLst/>
                        </a:rPr>
                        <a:t>Lehtse Kooli lasteaiarühma</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36</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30</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30</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28</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7487818"/>
                  </a:ext>
                </a:extLst>
              </a:tr>
              <a:tr h="665002">
                <a:tc>
                  <a:txBody>
                    <a:bodyPr/>
                    <a:lstStyle/>
                    <a:p>
                      <a:pPr algn="l"/>
                      <a:r>
                        <a:rPr lang="et-EE" sz="1800">
                          <a:effectLst/>
                        </a:rPr>
                        <a:t>Jäneda Kooli lasteaiarühm</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13</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21</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22</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19</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41642288"/>
                  </a:ext>
                </a:extLst>
              </a:tr>
              <a:tr h="665002">
                <a:tc>
                  <a:txBody>
                    <a:bodyPr/>
                    <a:lstStyle/>
                    <a:p>
                      <a:pPr algn="l"/>
                      <a:r>
                        <a:rPr lang="et-EE" sz="1800">
                          <a:effectLst/>
                        </a:rPr>
                        <a:t>Tamsalu lasteaed Krõll</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157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a:effectLst/>
                        </a:rPr>
                        <a:t>167</a:t>
                      </a:r>
                      <a:endParaRPr lang="et-EE"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166</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dirty="0">
                          <a:effectLst/>
                        </a:rPr>
                        <a:t>158</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02124875"/>
                  </a:ext>
                </a:extLst>
              </a:tr>
              <a:tr h="338797">
                <a:tc>
                  <a:txBody>
                    <a:bodyPr/>
                    <a:lstStyle/>
                    <a:p>
                      <a:pPr algn="l"/>
                      <a:r>
                        <a:rPr lang="et-EE" sz="1800" dirty="0">
                          <a:effectLst/>
                        </a:rPr>
                        <a:t>Kokku</a:t>
                      </a:r>
                      <a:endParaRPr lang="et-EE"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506</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520</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532</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r>
                        <a:rPr lang="et-EE" sz="1800" b="1" dirty="0">
                          <a:effectLst/>
                        </a:rPr>
                        <a:t>504</a:t>
                      </a:r>
                      <a:endParaRPr lang="et-EE"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49209485"/>
                  </a:ext>
                </a:extLst>
              </a:tr>
            </a:tbl>
          </a:graphicData>
        </a:graphic>
      </p:graphicFrame>
    </p:spTree>
    <p:extLst>
      <p:ext uri="{BB962C8B-B14F-4D97-AF65-F5344CB8AC3E}">
        <p14:creationId xmlns:p14="http://schemas.microsoft.com/office/powerpoint/2010/main" val="3216419931"/>
      </p:ext>
    </p:extLst>
  </p:cSld>
  <p:clrMapOvr>
    <a:masterClrMapping/>
  </p:clrMapOvr>
</p:sld>
</file>

<file path=ppt/theme/theme1.xml><?xml version="1.0" encoding="utf-8"?>
<a:theme xmlns:a="http://schemas.openxmlformats.org/drawingml/2006/main" name="Fassett">
  <a:themeElements>
    <a:clrScheme name="Sinin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sset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sset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TapaVV_v4.potx" id="{6ED80967-62B3-43C1-8578-B2B48B4B0AE4}" vid="{A9A7F58F-0184-40AB-9EB7-9E889FFD11F5}"/>
    </a:ext>
  </a:extLst>
</a:theme>
</file>

<file path=ppt/theme/theme2.xml><?xml version="1.0" encoding="utf-8"?>
<a:theme xmlns:a="http://schemas.openxmlformats.org/drawingml/2006/main" name="Office'i kujundu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TapaVV_plank</Template>
  <TotalTime>16843</TotalTime>
  <Words>2790</Words>
  <Application>Microsoft Office PowerPoint</Application>
  <PresentationFormat>Widescreen</PresentationFormat>
  <Paragraphs>978</Paragraphs>
  <Slides>22</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Times New Roman</vt:lpstr>
      <vt:lpstr>Trebuchet MS</vt:lpstr>
      <vt:lpstr>Wingdings 3</vt:lpstr>
      <vt:lpstr>Fassett</vt:lpstr>
      <vt:lpstr>Tapa valla arengukava 2023-2035 ja eelarvestrateegia 2024-2027 </vt:lpstr>
      <vt:lpstr>Rahvastiku arv ja vanuseline jaotis Tapa vallas aastatel 2018-2023 </vt:lpstr>
      <vt:lpstr>Rahvastiku arv ja vanuseline jaotis Tapa vallas aastatel 2018-2023</vt:lpstr>
      <vt:lpstr>Rändesaldo Tapa vallas aastatel 2015-2022 </vt:lpstr>
      <vt:lpstr>Tapa valla ettevõtete peamised tegevusalad seisuga 01.01.2023</vt:lpstr>
      <vt:lpstr>Aasta keskmine registreeritud töötute arv Lääne-Viru maakonnas ja  Tapa vallas 2018-2023 I pa  </vt:lpstr>
      <vt:lpstr>Brutotulu saajate arv vanuserühma ja soo järgi Tapa vallas 2018-2022</vt:lpstr>
      <vt:lpstr>Palgatöötaja kuu keskmine brutotulu vanuserühma ja soo järgi Tapa vallas 2018-2022 </vt:lpstr>
      <vt:lpstr>Alusharidus 2020-2023  </vt:lpstr>
      <vt:lpstr>Üldharidus 2020-2023  </vt:lpstr>
      <vt:lpstr>PowerPoint Presentation</vt:lpstr>
      <vt:lpstr>Tapa valla õpetajate vanuseline jaotus 2022/2023 õppeaastal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Järeldused: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Pealkiri</dc:title>
  <dc:creator>Marko Teiva</dc:creator>
  <cp:lastModifiedBy>Marko Teiva</cp:lastModifiedBy>
  <cp:revision>88</cp:revision>
  <dcterms:created xsi:type="dcterms:W3CDTF">2022-11-03T11:20:26Z</dcterms:created>
  <dcterms:modified xsi:type="dcterms:W3CDTF">2023-10-04T09:53:11Z</dcterms:modified>
</cp:coreProperties>
</file>