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77" r:id="rId1"/>
  </p:sldMasterIdLst>
  <p:notesMasterIdLst>
    <p:notesMasterId r:id="rId20"/>
  </p:notesMasterIdLst>
  <p:sldIdLst>
    <p:sldId id="256" r:id="rId2"/>
    <p:sldId id="265" r:id="rId3"/>
    <p:sldId id="288" r:id="rId4"/>
    <p:sldId id="303" r:id="rId5"/>
    <p:sldId id="263" r:id="rId6"/>
    <p:sldId id="296" r:id="rId7"/>
    <p:sldId id="264" r:id="rId8"/>
    <p:sldId id="268" r:id="rId9"/>
    <p:sldId id="293" r:id="rId10"/>
    <p:sldId id="297" r:id="rId11"/>
    <p:sldId id="298" r:id="rId12"/>
    <p:sldId id="300" r:id="rId13"/>
    <p:sldId id="301" r:id="rId14"/>
    <p:sldId id="299" r:id="rId15"/>
    <p:sldId id="302" r:id="rId16"/>
    <p:sldId id="291" r:id="rId17"/>
    <p:sldId id="295" r:id="rId18"/>
    <p:sldId id="294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3CF"/>
    <a:srgbClr val="FFFFFF"/>
    <a:srgbClr val="009E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739" y="9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äise kohatäid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t-EE"/>
          </a:p>
        </p:txBody>
      </p:sp>
      <p:sp>
        <p:nvSpPr>
          <p:cNvPr id="3" name="Kuupäeva kohatäid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5C8FED-9199-4653-9A0A-719E78994802}" type="datetimeFigureOut">
              <a:rPr lang="et-EE" smtClean="0"/>
              <a:t>10.09.2024</a:t>
            </a:fld>
            <a:endParaRPr lang="et-EE"/>
          </a:p>
        </p:txBody>
      </p:sp>
      <p:sp>
        <p:nvSpPr>
          <p:cNvPr id="4" name="Slaidi pildi kohatä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t-EE"/>
          </a:p>
        </p:txBody>
      </p:sp>
      <p:sp>
        <p:nvSpPr>
          <p:cNvPr id="5" name="Märkmete kohatäid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t-EE"/>
              <a:t>Klõpsake juhteksemplari tekstilaadide redigeerimiseks</a:t>
            </a:r>
          </a:p>
          <a:p>
            <a:pPr lvl="1"/>
            <a:r>
              <a:rPr lang="et-EE"/>
              <a:t>Teine tase</a:t>
            </a:r>
          </a:p>
          <a:p>
            <a:pPr lvl="2"/>
            <a:r>
              <a:rPr lang="et-EE"/>
              <a:t>Kolmas tase</a:t>
            </a:r>
          </a:p>
          <a:p>
            <a:pPr lvl="3"/>
            <a:r>
              <a:rPr lang="et-EE"/>
              <a:t>Neljas tase</a:t>
            </a:r>
          </a:p>
          <a:p>
            <a:pPr lvl="4"/>
            <a:r>
              <a:rPr lang="et-EE"/>
              <a:t>Viies tase</a:t>
            </a:r>
          </a:p>
        </p:txBody>
      </p:sp>
      <p:sp>
        <p:nvSpPr>
          <p:cNvPr id="6" name="Jaluse kohatäid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t-EE"/>
          </a:p>
        </p:txBody>
      </p:sp>
      <p:sp>
        <p:nvSpPr>
          <p:cNvPr id="7" name="Slaidinumbri kohatä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CB2506-FDB5-4590-B6B5-A7D6C198C4C9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42339635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t-E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CB2506-FDB5-4590-B6B5-A7D6C198C4C9}" type="slidenum">
              <a:rPr lang="et-EE" smtClean="0"/>
              <a:t>2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14536241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t-E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CB2506-FDB5-4590-B6B5-A7D6C198C4C9}" type="slidenum">
              <a:rPr lang="et-EE" smtClean="0"/>
              <a:t>3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19837651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t-E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CB2506-FDB5-4590-B6B5-A7D6C198C4C9}" type="slidenum">
              <a:rPr lang="et-EE" smtClean="0"/>
              <a:t>5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5350714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t-E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CB2506-FDB5-4590-B6B5-A7D6C198C4C9}" type="slidenum">
              <a:rPr lang="et-EE" smtClean="0"/>
              <a:t>7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16192418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t-EE" dirty="0"/>
              <a:t>Eesti õppekeelega laste arvu kasv, vene õppekeelega kahanemine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CB2506-FDB5-4590-B6B5-A7D6C198C4C9}" type="slidenum">
              <a:rPr lang="et-EE" smtClean="0"/>
              <a:t>8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41333385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itelsla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rgbClr val="009E3B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rgbClr val="009E3B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9E3B"/>
                </a:solidFill>
              </a:defRPr>
            </a:lvl1pPr>
          </a:lstStyle>
          <a:p>
            <a:fld id="{7CE318E8-3F3F-4934-ABFB-9BEB92DCDCC9}" type="datetime1">
              <a:rPr lang="et-EE" smtClean="0"/>
              <a:pPr/>
              <a:t>10.09.2024</a:t>
            </a:fld>
            <a:endParaRPr lang="et-E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9E3B"/>
                </a:solidFill>
              </a:defRPr>
            </a:lvl1pPr>
          </a:lstStyle>
          <a:p>
            <a:r>
              <a:rPr lang="fi-FI"/>
              <a:t>Tapa Vallavalitsus | Pikk 15, Tapa | 322 9650 | vallavalitsus@tapa.ee | www.tapa.ee</a:t>
            </a:r>
            <a:endParaRPr lang="et-E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9F1D2D8F-F5A0-48B9-82D4-5E59CC4642C5}" type="slidenum">
              <a:rPr lang="et-EE" smtClean="0"/>
              <a:pPr/>
              <a:t>‹#›</a:t>
            </a:fld>
            <a:endParaRPr lang="et-EE" dirty="0"/>
          </a:p>
        </p:txBody>
      </p:sp>
    </p:spTree>
    <p:extLst>
      <p:ext uri="{BB962C8B-B14F-4D97-AF65-F5344CB8AC3E}">
        <p14:creationId xmlns:p14="http://schemas.microsoft.com/office/powerpoint/2010/main" val="23243654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ealkiri ja pildiallkir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9820800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9820800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bg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94FDF-1EC8-462E-B85B-23999B1CC782}" type="datetime1">
              <a:rPr lang="et-EE" smtClean="0"/>
              <a:t>10.09.2024</a:t>
            </a:fld>
            <a:endParaRPr lang="et-E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Tapa Vallavalitsus | Pikk 15, Tapa | 322 9650 | vallavalitsus@tapa.ee | www.tapa.ee</a:t>
            </a:r>
            <a:endParaRPr lang="et-E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D2D8F-F5A0-48B9-82D4-5E59CC4642C5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36070209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iiteallkirjaga tsita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9360000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8640000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9820800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bg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B79DC-EE26-4FBC-BFA7-9128699527C7}" type="datetime1">
              <a:rPr lang="et-EE" smtClean="0"/>
              <a:t>10.09.2024</a:t>
            </a:fld>
            <a:endParaRPr lang="et-E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Tapa Vallavalitsus | Pikk 15, Tapa | 322 9650 | vallavalitsus@tapa.ee | www.tapa.ee</a:t>
            </a:r>
            <a:endParaRPr lang="et-E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D2D8F-F5A0-48B9-82D4-5E59CC4642C5}" type="slidenum">
              <a:rPr lang="et-EE" smtClean="0"/>
              <a:t>‹#›</a:t>
            </a:fld>
            <a:endParaRPr lang="et-EE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067146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isiitka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9820800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9820800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EC7B3-0F55-4ACB-87DA-1636DC164A56}" type="datetime1">
              <a:rPr lang="et-EE" smtClean="0"/>
              <a:t>10.09.2024</a:t>
            </a:fld>
            <a:endParaRPr lang="et-E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Tapa Vallavalitsus | Pikk 15, Tapa | 322 9650 | vallavalitsus@tapa.ee | www.tapa.ee</a:t>
            </a:r>
            <a:endParaRPr lang="et-E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D2D8F-F5A0-48B9-82D4-5E59CC4642C5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39484416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sitaadi visiitka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9360000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1" y="4013200"/>
            <a:ext cx="9820800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bg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9820800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4E665-DBB2-4009-AFAA-BE4B3774C720}" type="datetime1">
              <a:rPr lang="et-EE" smtClean="0"/>
              <a:t>10.09.2024</a:t>
            </a:fld>
            <a:endParaRPr lang="et-E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Tapa Vallavalitsus | Pikk 15, Tapa | 322 9650 | vallavalitsus@tapa.ee | www.tapa.ee</a:t>
            </a:r>
            <a:endParaRPr lang="et-E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D2D8F-F5A0-48B9-82D4-5E59CC4642C5}" type="slidenum">
              <a:rPr lang="et-EE" smtClean="0"/>
              <a:t>‹#›</a:t>
            </a:fld>
            <a:endParaRPr lang="et-EE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770435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Õige või v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8" y="609600"/>
            <a:ext cx="9820800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1" y="4013200"/>
            <a:ext cx="9820800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bg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9820800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044EA-2922-4EF6-ADBF-4BEB0BF4E902}" type="datetime1">
              <a:rPr lang="et-EE" smtClean="0"/>
              <a:t>10.09.2024</a:t>
            </a:fld>
            <a:endParaRPr lang="et-E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Tapa Vallavalitsus | Pikk 15, Tapa | 322 9650 | vallavalitsus@tapa.ee | www.tapa.ee</a:t>
            </a:r>
            <a:endParaRPr lang="et-E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D2D8F-F5A0-48B9-82D4-5E59CC4642C5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10541041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itel ja vertikaal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05C9E-D77B-4CBE-949F-4A348A81E86C}" type="datetime1">
              <a:rPr lang="et-EE" smtClean="0"/>
              <a:t>10.09.2024</a:t>
            </a:fld>
            <a:endParaRPr lang="et-E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Tapa Vallavalitsus | Pikk 15, Tapa | 322 9650 | vallavalitsus@tapa.ee | www.tapa.ee</a:t>
            </a:r>
            <a:endParaRPr lang="et-E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D2D8F-F5A0-48B9-82D4-5E59CC4642C5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16708271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altiitel ja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2062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785628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F3B80-9AD5-4E9F-822A-5C1C5DC4600B}" type="datetime1">
              <a:rPr lang="et-EE" smtClean="0"/>
              <a:t>10.09.2024</a:t>
            </a:fld>
            <a:endParaRPr lang="et-E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Tapa Vallavalitsus | Pikk 15, Tapa | 322 9650 | vallavalitsus@tapa.ee | www.tapa.ee</a:t>
            </a:r>
            <a:endParaRPr lang="et-E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D2D8F-F5A0-48B9-82D4-5E59CC4642C5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4587633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Pealkiri ja sis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C7AAA-A756-48A6-867E-3DEB86414DD4}" type="datetime1">
              <a:rPr lang="et-EE" smtClean="0"/>
              <a:t>10.09.2024</a:t>
            </a:fld>
            <a:endParaRPr lang="et-E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Tapa Vallavalitsus | Pikk 15, Tapa | 322 9650 | vallavalitsus@tapa.ee | www.tapa.ee</a:t>
            </a:r>
            <a:endParaRPr lang="et-E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D2D8F-F5A0-48B9-82D4-5E59CC4642C5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9783213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Jaotise pä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bg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5E276-ABDC-44E9-B0D3-3A9599650A41}" type="datetime1">
              <a:rPr lang="et-EE" smtClean="0"/>
              <a:t>10.09.2024</a:t>
            </a:fld>
            <a:endParaRPr lang="et-E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Tapa Vallavalitsus | Pikk 15, Tapa | 322 9650 | vallavalitsus@tapa.ee | www.tapa.ee</a:t>
            </a:r>
            <a:endParaRPr lang="et-E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D2D8F-F5A0-48B9-82D4-5E59CC4642C5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38363969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Kaks sis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9819216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3" y="2160589"/>
            <a:ext cx="4788000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08550" y="2160589"/>
            <a:ext cx="4788000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817D4-C1D5-4EA2-AC53-0409FAAB00CF}" type="datetime1">
              <a:rPr lang="et-EE" smtClean="0"/>
              <a:t>10.09.2024</a:t>
            </a:fld>
            <a:endParaRPr lang="et-E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Tapa Vallavalitsus | Pikk 15, Tapa | 322 9650 | vallavalitsus@tapa.ee | www.tapa.ee</a:t>
            </a:r>
            <a:endParaRPr lang="et-E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D2D8F-F5A0-48B9-82D4-5E59CC4642C5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30433718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õrdl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9819216" cy="13208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4" y="2160983"/>
            <a:ext cx="478800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4" y="2737245"/>
            <a:ext cx="4788000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708550" y="2160983"/>
            <a:ext cx="478800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708550" y="2737245"/>
            <a:ext cx="4788000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BFD20-6A43-4D71-A026-ACEC977A2DF7}" type="datetime1">
              <a:rPr lang="et-EE" smtClean="0"/>
              <a:t>10.09.2024</a:t>
            </a:fld>
            <a:endParaRPr lang="et-E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Tapa Vallavalitsus | Pikk 15, Tapa | 322 9650 | vallavalitsus@tapa.ee | www.tapa.ee</a:t>
            </a:r>
            <a:endParaRPr lang="et-E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D2D8F-F5A0-48B9-82D4-5E59CC4642C5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38915153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inult pealkir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9820800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3DAF2-E775-4B67-A7B9-5E082A592990}" type="datetime1">
              <a:rPr lang="et-EE" smtClean="0"/>
              <a:t>10.09.2024</a:t>
            </a:fld>
            <a:endParaRPr lang="et-E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Tapa Vallavalitsus | Pikk 15, Tapa | 322 9650 | vallavalitsus@tapa.ee | www.tapa.ee</a:t>
            </a:r>
            <a:endParaRPr lang="et-E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D2D8F-F5A0-48B9-82D4-5E59CC4642C5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37267950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üh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B7FF9-6FB3-4DD6-99AE-629F4F970DE5}" type="datetime1">
              <a:rPr lang="et-EE" smtClean="0"/>
              <a:t>10.09.2024</a:t>
            </a:fld>
            <a:endParaRPr lang="et-E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Tapa Vallavalitsus | Pikk 15, Tapa | 322 9650 | vallavalitsus@tapa.ee | www.tapa.ee</a:t>
            </a:r>
            <a:endParaRPr lang="et-E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D2D8F-F5A0-48B9-82D4-5E59CC4642C5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21570390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Pealdisega sis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4500000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41495" y="514924"/>
            <a:ext cx="4860000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4500000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EF94D-2D37-476A-95F2-E44DB6E250CB}" type="datetime1">
              <a:rPr lang="et-EE" smtClean="0"/>
              <a:t>10.09.2024</a:t>
            </a:fld>
            <a:endParaRPr lang="et-E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Tapa Vallavalitsus | Pikk 15, Tapa | 322 9650 | vallavalitsus@tapa.ee | www.tapa.ee</a:t>
            </a:r>
            <a:endParaRPr lang="et-E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D2D8F-F5A0-48B9-82D4-5E59CC4642C5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3320110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ldiallkirjaga pi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3" y="4800600"/>
            <a:ext cx="98208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9820800" cy="4393333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3" y="5367338"/>
            <a:ext cx="9820800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4CB11-770E-4D9C-932F-D672C85DB37E}" type="datetime1">
              <a:rPr lang="et-EE" smtClean="0"/>
              <a:t>10.09.2024</a:t>
            </a:fld>
            <a:endParaRPr lang="et-E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Tapa Vallavalitsus | Pikk 15, Tapa | 322 9650 | vallavalitsus@tapa.ee | www.tapa.ee</a:t>
            </a:r>
            <a:endParaRPr lang="et-E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D2D8F-F5A0-48B9-82D4-5E59CC4642C5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24481612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sv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 userDrawn="1"/>
        </p:nvGrpSpPr>
        <p:grpSpPr>
          <a:xfrm>
            <a:off x="9852000" y="-24030"/>
            <a:ext cx="2340000" cy="6892830"/>
            <a:chOff x="9852000" y="-8467"/>
            <a:chExt cx="2340000" cy="6892830"/>
          </a:xfrm>
        </p:grpSpPr>
        <p:sp>
          <p:nvSpPr>
            <p:cNvPr id="22" name="Rectangle 23"/>
            <p:cNvSpPr/>
            <p:nvPr/>
          </p:nvSpPr>
          <p:spPr>
            <a:xfrm>
              <a:off x="10032000" y="4763"/>
              <a:ext cx="2160000" cy="6868800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rgbClr val="0073CF">
                <a:alpha val="3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10212000" y="-8467"/>
              <a:ext cx="1980000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3CF">
                <a:alpha val="1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9852000" y="3063563"/>
              <a:ext cx="2340000" cy="3810000"/>
            </a:xfrm>
            <a:prstGeom prst="triangle">
              <a:avLst>
                <a:gd name="adj" fmla="val 100000"/>
              </a:avLst>
            </a:prstGeom>
            <a:solidFill>
              <a:srgbClr val="0073CF">
                <a:alpha val="6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10104000" y="15563"/>
              <a:ext cx="2088000" cy="6868800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3CF">
                <a:alpha val="5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15563"/>
              <a:ext cx="1290094" cy="6868800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rgbClr val="0073CF">
                <a:alpha val="6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1400000" y="15563"/>
              <a:ext cx="792000" cy="6868800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3CF">
                <a:alpha val="6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860000" y="3605430"/>
              <a:ext cx="1332000" cy="3268133"/>
            </a:xfrm>
            <a:prstGeom prst="triangle">
              <a:avLst>
                <a:gd name="adj" fmla="val 100000"/>
              </a:avLst>
            </a:prstGeom>
            <a:solidFill>
              <a:srgbClr val="0073C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21" name="Straight Connector 20"/>
            <p:cNvCxnSpPr>
              <a:cxnSpLocks/>
              <a:stCxn id="28" idx="0"/>
            </p:cNvCxnSpPr>
            <p:nvPr/>
          </p:nvCxnSpPr>
          <p:spPr>
            <a:xfrm flipH="1">
              <a:off x="10860000" y="3605430"/>
              <a:ext cx="1332000" cy="3268133"/>
            </a:xfrm>
            <a:prstGeom prst="line">
              <a:avLst/>
            </a:prstGeom>
            <a:ln w="28575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2000" y="609600"/>
            <a:ext cx="9540000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t-EE" dirty="0"/>
              <a:t>Klõpsake juhteksemplari pealkirja laadi redigeerimiseks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2000" y="2160589"/>
            <a:ext cx="9540000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t-EE"/>
              <a:t>Klõpsake juhteksemplari tekstilaadide redigeerimiseks</a:t>
            </a:r>
          </a:p>
          <a:p>
            <a:pPr lvl="1"/>
            <a:r>
              <a:rPr lang="et-EE"/>
              <a:t>Teine tase</a:t>
            </a:r>
          </a:p>
          <a:p>
            <a:pPr lvl="2"/>
            <a:r>
              <a:rPr lang="et-EE"/>
              <a:t>Kolmas tase</a:t>
            </a:r>
          </a:p>
          <a:p>
            <a:pPr lvl="3"/>
            <a:r>
              <a:rPr lang="et-EE"/>
              <a:t>Neljas tase</a:t>
            </a:r>
          </a:p>
          <a:p>
            <a:pPr lvl="4"/>
            <a:r>
              <a:rPr lang="et-EE"/>
              <a:t>Viies tase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66274" y="6040800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rgbClr val="009E3B"/>
                </a:solidFill>
              </a:defRPr>
            </a:lvl1pPr>
          </a:lstStyle>
          <a:p>
            <a:fld id="{4C7C062B-ABEE-40F3-8A12-FF7C483A6BFF}" type="datetime1">
              <a:rPr lang="et-EE" smtClean="0"/>
              <a:pPr/>
              <a:t>10.09.2024</a:t>
            </a:fld>
            <a:endParaRPr lang="et-E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82000" y="6049612"/>
            <a:ext cx="76238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009E3B"/>
                </a:solidFill>
              </a:defRPr>
            </a:lvl1pPr>
          </a:lstStyle>
          <a:p>
            <a:r>
              <a:rPr lang="fi-FI"/>
              <a:t>Tapa Vallavalitsus | Pikk 15, Tapa | 322 9650 | vallavalitsus@tapa.ee | www.tapa.ee</a:t>
            </a:r>
            <a:endParaRPr lang="et-E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738661" y="6040800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rgbClr val="FFFFFF"/>
                </a:solidFill>
              </a:defRPr>
            </a:lvl1pPr>
          </a:lstStyle>
          <a:p>
            <a:fld id="{9F1D2D8F-F5A0-48B9-82D4-5E59CC4642C5}" type="slidenum">
              <a:rPr lang="et-EE" smtClean="0"/>
              <a:pPr/>
              <a:t>‹#›</a:t>
            </a:fld>
            <a:endParaRPr lang="et-EE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89C0DF40-C474-9E5F-729A-28AA2628CEAA}"/>
              </a:ext>
            </a:extLst>
          </p:cNvPr>
          <p:cNvGrpSpPr/>
          <p:nvPr userDrawn="1"/>
        </p:nvGrpSpPr>
        <p:grpSpPr>
          <a:xfrm>
            <a:off x="10907188" y="238125"/>
            <a:ext cx="1080000" cy="1075950"/>
            <a:chOff x="10907188" y="238125"/>
            <a:chExt cx="1080000" cy="1075950"/>
          </a:xfrm>
        </p:grpSpPr>
        <p:pic>
          <p:nvPicPr>
            <p:cNvPr id="9" name="Pilt 8">
              <a:extLst>
                <a:ext uri="{FF2B5EF4-FFF2-40B4-BE49-F238E27FC236}">
                  <a16:creationId xmlns:a16="http://schemas.microsoft.com/office/drawing/2014/main" id="{6F267939-878B-029B-ACFB-12A747A2E52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>
              <a:off x="10975237" y="238125"/>
              <a:ext cx="943903" cy="720000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F4A0AF0F-5BD9-401E-F387-3F603F85B1BE}"/>
                </a:ext>
              </a:extLst>
            </p:cNvPr>
            <p:cNvSpPr txBox="1"/>
            <p:nvPr userDrawn="1"/>
          </p:nvSpPr>
          <p:spPr>
            <a:xfrm>
              <a:off x="10907188" y="1006298"/>
              <a:ext cx="1080000" cy="307777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t-EE" sz="1400"/>
                <a:t>TAPA VALD</a:t>
              </a:r>
            </a:p>
          </p:txBody>
        </p:sp>
      </p:grpSp>
      <p:sp>
        <p:nvSpPr>
          <p:cNvPr id="12" name="Trapezoid 11">
            <a:extLst>
              <a:ext uri="{FF2B5EF4-FFF2-40B4-BE49-F238E27FC236}">
                <a16:creationId xmlns:a16="http://schemas.microsoft.com/office/drawing/2014/main" id="{139DDB8F-627B-E164-445C-4C781B3D618F}"/>
              </a:ext>
            </a:extLst>
          </p:cNvPr>
          <p:cNvSpPr/>
          <p:nvPr userDrawn="1"/>
        </p:nvSpPr>
        <p:spPr>
          <a:xfrm>
            <a:off x="0" y="0"/>
            <a:ext cx="540000" cy="6867889"/>
          </a:xfrm>
          <a:custGeom>
            <a:avLst/>
            <a:gdLst>
              <a:gd name="connsiteX0" fmla="*/ 0 w 358408"/>
              <a:gd name="connsiteY0" fmla="*/ 6868800 h 6868800"/>
              <a:gd name="connsiteX1" fmla="*/ 103386 w 358408"/>
              <a:gd name="connsiteY1" fmla="*/ 0 h 6868800"/>
              <a:gd name="connsiteX2" fmla="*/ 255022 w 358408"/>
              <a:gd name="connsiteY2" fmla="*/ 0 h 6868800"/>
              <a:gd name="connsiteX3" fmla="*/ 358408 w 358408"/>
              <a:gd name="connsiteY3" fmla="*/ 6868800 h 6868800"/>
              <a:gd name="connsiteX4" fmla="*/ 0 w 358408"/>
              <a:gd name="connsiteY4" fmla="*/ 6868800 h 6868800"/>
              <a:gd name="connsiteX0" fmla="*/ 0 w 358408"/>
              <a:gd name="connsiteY0" fmla="*/ 6868800 h 6868800"/>
              <a:gd name="connsiteX1" fmla="*/ 80411 w 358408"/>
              <a:gd name="connsiteY1" fmla="*/ 105685 h 6868800"/>
              <a:gd name="connsiteX2" fmla="*/ 255022 w 358408"/>
              <a:gd name="connsiteY2" fmla="*/ 0 h 6868800"/>
              <a:gd name="connsiteX3" fmla="*/ 358408 w 358408"/>
              <a:gd name="connsiteY3" fmla="*/ 6868800 h 6868800"/>
              <a:gd name="connsiteX4" fmla="*/ 0 w 358408"/>
              <a:gd name="connsiteY4" fmla="*/ 6868800 h 6868800"/>
              <a:gd name="connsiteX0" fmla="*/ 2933 w 361341"/>
              <a:gd name="connsiteY0" fmla="*/ 6868800 h 6868800"/>
              <a:gd name="connsiteX1" fmla="*/ 0 w 361341"/>
              <a:gd name="connsiteY1" fmla="*/ 10435 h 6868800"/>
              <a:gd name="connsiteX2" fmla="*/ 257955 w 361341"/>
              <a:gd name="connsiteY2" fmla="*/ 0 h 6868800"/>
              <a:gd name="connsiteX3" fmla="*/ 361341 w 361341"/>
              <a:gd name="connsiteY3" fmla="*/ 6868800 h 6868800"/>
              <a:gd name="connsiteX4" fmla="*/ 2933 w 361341"/>
              <a:gd name="connsiteY4" fmla="*/ 6868800 h 6868800"/>
              <a:gd name="connsiteX0" fmla="*/ 2933 w 361341"/>
              <a:gd name="connsiteY0" fmla="*/ 6858365 h 6858365"/>
              <a:gd name="connsiteX1" fmla="*/ 0 w 361341"/>
              <a:gd name="connsiteY1" fmla="*/ 0 h 6858365"/>
              <a:gd name="connsiteX2" fmla="*/ 144846 w 361341"/>
              <a:gd name="connsiteY2" fmla="*/ 1472 h 6858365"/>
              <a:gd name="connsiteX3" fmla="*/ 361341 w 361341"/>
              <a:gd name="connsiteY3" fmla="*/ 6858365 h 6858365"/>
              <a:gd name="connsiteX4" fmla="*/ 2933 w 361341"/>
              <a:gd name="connsiteY4" fmla="*/ 6858365 h 6858365"/>
              <a:gd name="connsiteX0" fmla="*/ 2933 w 361341"/>
              <a:gd name="connsiteY0" fmla="*/ 6860465 h 6860465"/>
              <a:gd name="connsiteX1" fmla="*/ 0 w 361341"/>
              <a:gd name="connsiteY1" fmla="*/ 2100 h 6860465"/>
              <a:gd name="connsiteX2" fmla="*/ 155562 w 361341"/>
              <a:gd name="connsiteY2" fmla="*/ 0 h 6860465"/>
              <a:gd name="connsiteX3" fmla="*/ 361341 w 361341"/>
              <a:gd name="connsiteY3" fmla="*/ 6860465 h 6860465"/>
              <a:gd name="connsiteX4" fmla="*/ 2933 w 361341"/>
              <a:gd name="connsiteY4" fmla="*/ 6860465 h 6860465"/>
              <a:gd name="connsiteX0" fmla="*/ 2933 w 361341"/>
              <a:gd name="connsiteY0" fmla="*/ 6860465 h 6860465"/>
              <a:gd name="connsiteX1" fmla="*/ 0 w 361341"/>
              <a:gd name="connsiteY1" fmla="*/ 2100 h 6860465"/>
              <a:gd name="connsiteX2" fmla="*/ 160325 w 361341"/>
              <a:gd name="connsiteY2" fmla="*/ 0 h 6860465"/>
              <a:gd name="connsiteX3" fmla="*/ 361341 w 361341"/>
              <a:gd name="connsiteY3" fmla="*/ 6860465 h 6860465"/>
              <a:gd name="connsiteX4" fmla="*/ 2933 w 361341"/>
              <a:gd name="connsiteY4" fmla="*/ 6860465 h 6860465"/>
              <a:gd name="connsiteX0" fmla="*/ 2933 w 361341"/>
              <a:gd name="connsiteY0" fmla="*/ 6859275 h 6859275"/>
              <a:gd name="connsiteX1" fmla="*/ 0 w 361341"/>
              <a:gd name="connsiteY1" fmla="*/ 910 h 6859275"/>
              <a:gd name="connsiteX2" fmla="*/ 163896 w 361341"/>
              <a:gd name="connsiteY2" fmla="*/ 0 h 6859275"/>
              <a:gd name="connsiteX3" fmla="*/ 361341 w 361341"/>
              <a:gd name="connsiteY3" fmla="*/ 6859275 h 6859275"/>
              <a:gd name="connsiteX4" fmla="*/ 2933 w 361341"/>
              <a:gd name="connsiteY4" fmla="*/ 6859275 h 6859275"/>
              <a:gd name="connsiteX0" fmla="*/ 2933 w 361341"/>
              <a:gd name="connsiteY0" fmla="*/ 6858365 h 6858365"/>
              <a:gd name="connsiteX1" fmla="*/ 0 w 361341"/>
              <a:gd name="connsiteY1" fmla="*/ 0 h 6858365"/>
              <a:gd name="connsiteX2" fmla="*/ 163896 w 361341"/>
              <a:gd name="connsiteY2" fmla="*/ 278 h 6858365"/>
              <a:gd name="connsiteX3" fmla="*/ 361341 w 361341"/>
              <a:gd name="connsiteY3" fmla="*/ 6858365 h 6858365"/>
              <a:gd name="connsiteX4" fmla="*/ 2933 w 361341"/>
              <a:gd name="connsiteY4" fmla="*/ 6858365 h 6858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1341" h="6858365">
                <a:moveTo>
                  <a:pt x="2933" y="6858365"/>
                </a:moveTo>
                <a:cubicBezTo>
                  <a:pt x="1955" y="4572243"/>
                  <a:pt x="978" y="2286122"/>
                  <a:pt x="0" y="0"/>
                </a:cubicBezTo>
                <a:lnTo>
                  <a:pt x="163896" y="278"/>
                </a:lnTo>
                <a:lnTo>
                  <a:pt x="361341" y="6858365"/>
                </a:lnTo>
                <a:lnTo>
                  <a:pt x="2933" y="6858365"/>
                </a:lnTo>
                <a:close/>
              </a:path>
            </a:pathLst>
          </a:custGeom>
          <a:solidFill>
            <a:srgbClr val="009E3B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t-EE"/>
          </a:p>
        </p:txBody>
      </p:sp>
      <p:sp>
        <p:nvSpPr>
          <p:cNvPr id="13" name="Trapezoid 11">
            <a:extLst>
              <a:ext uri="{FF2B5EF4-FFF2-40B4-BE49-F238E27FC236}">
                <a16:creationId xmlns:a16="http://schemas.microsoft.com/office/drawing/2014/main" id="{26729C1A-08A8-08C7-13AB-70C9A49E06CE}"/>
              </a:ext>
            </a:extLst>
          </p:cNvPr>
          <p:cNvSpPr/>
          <p:nvPr userDrawn="1"/>
        </p:nvSpPr>
        <p:spPr>
          <a:xfrm>
            <a:off x="0" y="0"/>
            <a:ext cx="450000" cy="6867889"/>
          </a:xfrm>
          <a:custGeom>
            <a:avLst/>
            <a:gdLst>
              <a:gd name="connsiteX0" fmla="*/ 0 w 358408"/>
              <a:gd name="connsiteY0" fmla="*/ 6868800 h 6868800"/>
              <a:gd name="connsiteX1" fmla="*/ 103386 w 358408"/>
              <a:gd name="connsiteY1" fmla="*/ 0 h 6868800"/>
              <a:gd name="connsiteX2" fmla="*/ 255022 w 358408"/>
              <a:gd name="connsiteY2" fmla="*/ 0 h 6868800"/>
              <a:gd name="connsiteX3" fmla="*/ 358408 w 358408"/>
              <a:gd name="connsiteY3" fmla="*/ 6868800 h 6868800"/>
              <a:gd name="connsiteX4" fmla="*/ 0 w 358408"/>
              <a:gd name="connsiteY4" fmla="*/ 6868800 h 6868800"/>
              <a:gd name="connsiteX0" fmla="*/ 0 w 358408"/>
              <a:gd name="connsiteY0" fmla="*/ 6868800 h 6868800"/>
              <a:gd name="connsiteX1" fmla="*/ 80411 w 358408"/>
              <a:gd name="connsiteY1" fmla="*/ 105685 h 6868800"/>
              <a:gd name="connsiteX2" fmla="*/ 255022 w 358408"/>
              <a:gd name="connsiteY2" fmla="*/ 0 h 6868800"/>
              <a:gd name="connsiteX3" fmla="*/ 358408 w 358408"/>
              <a:gd name="connsiteY3" fmla="*/ 6868800 h 6868800"/>
              <a:gd name="connsiteX4" fmla="*/ 0 w 358408"/>
              <a:gd name="connsiteY4" fmla="*/ 6868800 h 6868800"/>
              <a:gd name="connsiteX0" fmla="*/ 2933 w 361341"/>
              <a:gd name="connsiteY0" fmla="*/ 6868800 h 6868800"/>
              <a:gd name="connsiteX1" fmla="*/ 0 w 361341"/>
              <a:gd name="connsiteY1" fmla="*/ 10435 h 6868800"/>
              <a:gd name="connsiteX2" fmla="*/ 257955 w 361341"/>
              <a:gd name="connsiteY2" fmla="*/ 0 h 6868800"/>
              <a:gd name="connsiteX3" fmla="*/ 361341 w 361341"/>
              <a:gd name="connsiteY3" fmla="*/ 6868800 h 6868800"/>
              <a:gd name="connsiteX4" fmla="*/ 2933 w 361341"/>
              <a:gd name="connsiteY4" fmla="*/ 6868800 h 6868800"/>
              <a:gd name="connsiteX0" fmla="*/ 2933 w 361341"/>
              <a:gd name="connsiteY0" fmla="*/ 6858365 h 6858365"/>
              <a:gd name="connsiteX1" fmla="*/ 0 w 361341"/>
              <a:gd name="connsiteY1" fmla="*/ 0 h 6858365"/>
              <a:gd name="connsiteX2" fmla="*/ 144846 w 361341"/>
              <a:gd name="connsiteY2" fmla="*/ 1472 h 6858365"/>
              <a:gd name="connsiteX3" fmla="*/ 361341 w 361341"/>
              <a:gd name="connsiteY3" fmla="*/ 6858365 h 6858365"/>
              <a:gd name="connsiteX4" fmla="*/ 2933 w 361341"/>
              <a:gd name="connsiteY4" fmla="*/ 6858365 h 6858365"/>
              <a:gd name="connsiteX0" fmla="*/ 2933 w 361341"/>
              <a:gd name="connsiteY0" fmla="*/ 6860465 h 6860465"/>
              <a:gd name="connsiteX1" fmla="*/ 0 w 361341"/>
              <a:gd name="connsiteY1" fmla="*/ 2100 h 6860465"/>
              <a:gd name="connsiteX2" fmla="*/ 155562 w 361341"/>
              <a:gd name="connsiteY2" fmla="*/ 0 h 6860465"/>
              <a:gd name="connsiteX3" fmla="*/ 361341 w 361341"/>
              <a:gd name="connsiteY3" fmla="*/ 6860465 h 6860465"/>
              <a:gd name="connsiteX4" fmla="*/ 2933 w 361341"/>
              <a:gd name="connsiteY4" fmla="*/ 6860465 h 6860465"/>
              <a:gd name="connsiteX0" fmla="*/ 2933 w 361341"/>
              <a:gd name="connsiteY0" fmla="*/ 6860465 h 6860465"/>
              <a:gd name="connsiteX1" fmla="*/ 0 w 361341"/>
              <a:gd name="connsiteY1" fmla="*/ 2100 h 6860465"/>
              <a:gd name="connsiteX2" fmla="*/ 160325 w 361341"/>
              <a:gd name="connsiteY2" fmla="*/ 0 h 6860465"/>
              <a:gd name="connsiteX3" fmla="*/ 361341 w 361341"/>
              <a:gd name="connsiteY3" fmla="*/ 6860465 h 6860465"/>
              <a:gd name="connsiteX4" fmla="*/ 2933 w 361341"/>
              <a:gd name="connsiteY4" fmla="*/ 6860465 h 6860465"/>
              <a:gd name="connsiteX0" fmla="*/ 2933 w 361341"/>
              <a:gd name="connsiteY0" fmla="*/ 6859275 h 6859275"/>
              <a:gd name="connsiteX1" fmla="*/ 0 w 361341"/>
              <a:gd name="connsiteY1" fmla="*/ 910 h 6859275"/>
              <a:gd name="connsiteX2" fmla="*/ 163896 w 361341"/>
              <a:gd name="connsiteY2" fmla="*/ 0 h 6859275"/>
              <a:gd name="connsiteX3" fmla="*/ 361341 w 361341"/>
              <a:gd name="connsiteY3" fmla="*/ 6859275 h 6859275"/>
              <a:gd name="connsiteX4" fmla="*/ 2933 w 361341"/>
              <a:gd name="connsiteY4" fmla="*/ 6859275 h 6859275"/>
              <a:gd name="connsiteX0" fmla="*/ 2933 w 361341"/>
              <a:gd name="connsiteY0" fmla="*/ 6858365 h 6858365"/>
              <a:gd name="connsiteX1" fmla="*/ 0 w 361341"/>
              <a:gd name="connsiteY1" fmla="*/ 0 h 6858365"/>
              <a:gd name="connsiteX2" fmla="*/ 163896 w 361341"/>
              <a:gd name="connsiteY2" fmla="*/ 278 h 6858365"/>
              <a:gd name="connsiteX3" fmla="*/ 361341 w 361341"/>
              <a:gd name="connsiteY3" fmla="*/ 6858365 h 6858365"/>
              <a:gd name="connsiteX4" fmla="*/ 2933 w 361341"/>
              <a:gd name="connsiteY4" fmla="*/ 6858365 h 6858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1341" h="6858365">
                <a:moveTo>
                  <a:pt x="2933" y="6858365"/>
                </a:moveTo>
                <a:cubicBezTo>
                  <a:pt x="1955" y="4572243"/>
                  <a:pt x="978" y="2286122"/>
                  <a:pt x="0" y="0"/>
                </a:cubicBezTo>
                <a:lnTo>
                  <a:pt x="163896" y="278"/>
                </a:lnTo>
                <a:lnTo>
                  <a:pt x="361341" y="6858365"/>
                </a:lnTo>
                <a:lnTo>
                  <a:pt x="2933" y="685836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t-EE"/>
          </a:p>
        </p:txBody>
      </p:sp>
      <p:sp>
        <p:nvSpPr>
          <p:cNvPr id="14" name="Trapezoid 11">
            <a:extLst>
              <a:ext uri="{FF2B5EF4-FFF2-40B4-BE49-F238E27FC236}">
                <a16:creationId xmlns:a16="http://schemas.microsoft.com/office/drawing/2014/main" id="{ECDE8BEC-1E29-509A-8138-A35518852E16}"/>
              </a:ext>
            </a:extLst>
          </p:cNvPr>
          <p:cNvSpPr/>
          <p:nvPr userDrawn="1"/>
        </p:nvSpPr>
        <p:spPr>
          <a:xfrm>
            <a:off x="0" y="0"/>
            <a:ext cx="396000" cy="6867889"/>
          </a:xfrm>
          <a:custGeom>
            <a:avLst/>
            <a:gdLst>
              <a:gd name="connsiteX0" fmla="*/ 0 w 358408"/>
              <a:gd name="connsiteY0" fmla="*/ 6868800 h 6868800"/>
              <a:gd name="connsiteX1" fmla="*/ 103386 w 358408"/>
              <a:gd name="connsiteY1" fmla="*/ 0 h 6868800"/>
              <a:gd name="connsiteX2" fmla="*/ 255022 w 358408"/>
              <a:gd name="connsiteY2" fmla="*/ 0 h 6868800"/>
              <a:gd name="connsiteX3" fmla="*/ 358408 w 358408"/>
              <a:gd name="connsiteY3" fmla="*/ 6868800 h 6868800"/>
              <a:gd name="connsiteX4" fmla="*/ 0 w 358408"/>
              <a:gd name="connsiteY4" fmla="*/ 6868800 h 6868800"/>
              <a:gd name="connsiteX0" fmla="*/ 0 w 358408"/>
              <a:gd name="connsiteY0" fmla="*/ 6868800 h 6868800"/>
              <a:gd name="connsiteX1" fmla="*/ 80411 w 358408"/>
              <a:gd name="connsiteY1" fmla="*/ 105685 h 6868800"/>
              <a:gd name="connsiteX2" fmla="*/ 255022 w 358408"/>
              <a:gd name="connsiteY2" fmla="*/ 0 h 6868800"/>
              <a:gd name="connsiteX3" fmla="*/ 358408 w 358408"/>
              <a:gd name="connsiteY3" fmla="*/ 6868800 h 6868800"/>
              <a:gd name="connsiteX4" fmla="*/ 0 w 358408"/>
              <a:gd name="connsiteY4" fmla="*/ 6868800 h 6868800"/>
              <a:gd name="connsiteX0" fmla="*/ 2933 w 361341"/>
              <a:gd name="connsiteY0" fmla="*/ 6868800 h 6868800"/>
              <a:gd name="connsiteX1" fmla="*/ 0 w 361341"/>
              <a:gd name="connsiteY1" fmla="*/ 10435 h 6868800"/>
              <a:gd name="connsiteX2" fmla="*/ 257955 w 361341"/>
              <a:gd name="connsiteY2" fmla="*/ 0 h 6868800"/>
              <a:gd name="connsiteX3" fmla="*/ 361341 w 361341"/>
              <a:gd name="connsiteY3" fmla="*/ 6868800 h 6868800"/>
              <a:gd name="connsiteX4" fmla="*/ 2933 w 361341"/>
              <a:gd name="connsiteY4" fmla="*/ 6868800 h 6868800"/>
              <a:gd name="connsiteX0" fmla="*/ 2933 w 361341"/>
              <a:gd name="connsiteY0" fmla="*/ 6858365 h 6858365"/>
              <a:gd name="connsiteX1" fmla="*/ 0 w 361341"/>
              <a:gd name="connsiteY1" fmla="*/ 0 h 6858365"/>
              <a:gd name="connsiteX2" fmla="*/ 144846 w 361341"/>
              <a:gd name="connsiteY2" fmla="*/ 1472 h 6858365"/>
              <a:gd name="connsiteX3" fmla="*/ 361341 w 361341"/>
              <a:gd name="connsiteY3" fmla="*/ 6858365 h 6858365"/>
              <a:gd name="connsiteX4" fmla="*/ 2933 w 361341"/>
              <a:gd name="connsiteY4" fmla="*/ 6858365 h 6858365"/>
              <a:gd name="connsiteX0" fmla="*/ 2933 w 361341"/>
              <a:gd name="connsiteY0" fmla="*/ 6860465 h 6860465"/>
              <a:gd name="connsiteX1" fmla="*/ 0 w 361341"/>
              <a:gd name="connsiteY1" fmla="*/ 2100 h 6860465"/>
              <a:gd name="connsiteX2" fmla="*/ 155562 w 361341"/>
              <a:gd name="connsiteY2" fmla="*/ 0 h 6860465"/>
              <a:gd name="connsiteX3" fmla="*/ 361341 w 361341"/>
              <a:gd name="connsiteY3" fmla="*/ 6860465 h 6860465"/>
              <a:gd name="connsiteX4" fmla="*/ 2933 w 361341"/>
              <a:gd name="connsiteY4" fmla="*/ 6860465 h 6860465"/>
              <a:gd name="connsiteX0" fmla="*/ 2933 w 361341"/>
              <a:gd name="connsiteY0" fmla="*/ 6860465 h 6860465"/>
              <a:gd name="connsiteX1" fmla="*/ 0 w 361341"/>
              <a:gd name="connsiteY1" fmla="*/ 2100 h 6860465"/>
              <a:gd name="connsiteX2" fmla="*/ 160325 w 361341"/>
              <a:gd name="connsiteY2" fmla="*/ 0 h 6860465"/>
              <a:gd name="connsiteX3" fmla="*/ 361341 w 361341"/>
              <a:gd name="connsiteY3" fmla="*/ 6860465 h 6860465"/>
              <a:gd name="connsiteX4" fmla="*/ 2933 w 361341"/>
              <a:gd name="connsiteY4" fmla="*/ 6860465 h 6860465"/>
              <a:gd name="connsiteX0" fmla="*/ 2933 w 361341"/>
              <a:gd name="connsiteY0" fmla="*/ 6859275 h 6859275"/>
              <a:gd name="connsiteX1" fmla="*/ 0 w 361341"/>
              <a:gd name="connsiteY1" fmla="*/ 910 h 6859275"/>
              <a:gd name="connsiteX2" fmla="*/ 163896 w 361341"/>
              <a:gd name="connsiteY2" fmla="*/ 0 h 6859275"/>
              <a:gd name="connsiteX3" fmla="*/ 361341 w 361341"/>
              <a:gd name="connsiteY3" fmla="*/ 6859275 h 6859275"/>
              <a:gd name="connsiteX4" fmla="*/ 2933 w 361341"/>
              <a:gd name="connsiteY4" fmla="*/ 6859275 h 6859275"/>
              <a:gd name="connsiteX0" fmla="*/ 2933 w 361341"/>
              <a:gd name="connsiteY0" fmla="*/ 6858365 h 6858365"/>
              <a:gd name="connsiteX1" fmla="*/ 0 w 361341"/>
              <a:gd name="connsiteY1" fmla="*/ 0 h 6858365"/>
              <a:gd name="connsiteX2" fmla="*/ 163896 w 361341"/>
              <a:gd name="connsiteY2" fmla="*/ 278 h 6858365"/>
              <a:gd name="connsiteX3" fmla="*/ 361341 w 361341"/>
              <a:gd name="connsiteY3" fmla="*/ 6858365 h 6858365"/>
              <a:gd name="connsiteX4" fmla="*/ 2933 w 361341"/>
              <a:gd name="connsiteY4" fmla="*/ 6858365 h 6858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1341" h="6858365">
                <a:moveTo>
                  <a:pt x="2933" y="6858365"/>
                </a:moveTo>
                <a:cubicBezTo>
                  <a:pt x="1955" y="4572243"/>
                  <a:pt x="978" y="2286122"/>
                  <a:pt x="0" y="0"/>
                </a:cubicBezTo>
                <a:lnTo>
                  <a:pt x="163896" y="278"/>
                </a:lnTo>
                <a:lnTo>
                  <a:pt x="361341" y="6858365"/>
                </a:lnTo>
                <a:lnTo>
                  <a:pt x="2933" y="6858365"/>
                </a:lnTo>
                <a:close/>
              </a:path>
            </a:pathLst>
          </a:custGeom>
          <a:solidFill>
            <a:srgbClr val="009E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t-EE"/>
          </a:p>
        </p:txBody>
      </p:sp>
      <p:sp>
        <p:nvSpPr>
          <p:cNvPr id="17" name="Trapezoid 11">
            <a:extLst>
              <a:ext uri="{FF2B5EF4-FFF2-40B4-BE49-F238E27FC236}">
                <a16:creationId xmlns:a16="http://schemas.microsoft.com/office/drawing/2014/main" id="{145631D8-4A22-D2D9-1FA0-313ABCA072E7}"/>
              </a:ext>
            </a:extLst>
          </p:cNvPr>
          <p:cNvSpPr/>
          <p:nvPr userDrawn="1"/>
        </p:nvSpPr>
        <p:spPr>
          <a:xfrm>
            <a:off x="0" y="0"/>
            <a:ext cx="342000" cy="6867889"/>
          </a:xfrm>
          <a:custGeom>
            <a:avLst/>
            <a:gdLst>
              <a:gd name="connsiteX0" fmla="*/ 0 w 358408"/>
              <a:gd name="connsiteY0" fmla="*/ 6868800 h 6868800"/>
              <a:gd name="connsiteX1" fmla="*/ 103386 w 358408"/>
              <a:gd name="connsiteY1" fmla="*/ 0 h 6868800"/>
              <a:gd name="connsiteX2" fmla="*/ 255022 w 358408"/>
              <a:gd name="connsiteY2" fmla="*/ 0 h 6868800"/>
              <a:gd name="connsiteX3" fmla="*/ 358408 w 358408"/>
              <a:gd name="connsiteY3" fmla="*/ 6868800 h 6868800"/>
              <a:gd name="connsiteX4" fmla="*/ 0 w 358408"/>
              <a:gd name="connsiteY4" fmla="*/ 6868800 h 6868800"/>
              <a:gd name="connsiteX0" fmla="*/ 0 w 358408"/>
              <a:gd name="connsiteY0" fmla="*/ 6868800 h 6868800"/>
              <a:gd name="connsiteX1" fmla="*/ 80411 w 358408"/>
              <a:gd name="connsiteY1" fmla="*/ 105685 h 6868800"/>
              <a:gd name="connsiteX2" fmla="*/ 255022 w 358408"/>
              <a:gd name="connsiteY2" fmla="*/ 0 h 6868800"/>
              <a:gd name="connsiteX3" fmla="*/ 358408 w 358408"/>
              <a:gd name="connsiteY3" fmla="*/ 6868800 h 6868800"/>
              <a:gd name="connsiteX4" fmla="*/ 0 w 358408"/>
              <a:gd name="connsiteY4" fmla="*/ 6868800 h 6868800"/>
              <a:gd name="connsiteX0" fmla="*/ 2933 w 361341"/>
              <a:gd name="connsiteY0" fmla="*/ 6868800 h 6868800"/>
              <a:gd name="connsiteX1" fmla="*/ 0 w 361341"/>
              <a:gd name="connsiteY1" fmla="*/ 10435 h 6868800"/>
              <a:gd name="connsiteX2" fmla="*/ 257955 w 361341"/>
              <a:gd name="connsiteY2" fmla="*/ 0 h 6868800"/>
              <a:gd name="connsiteX3" fmla="*/ 361341 w 361341"/>
              <a:gd name="connsiteY3" fmla="*/ 6868800 h 6868800"/>
              <a:gd name="connsiteX4" fmla="*/ 2933 w 361341"/>
              <a:gd name="connsiteY4" fmla="*/ 6868800 h 6868800"/>
              <a:gd name="connsiteX0" fmla="*/ 2933 w 361341"/>
              <a:gd name="connsiteY0" fmla="*/ 6858365 h 6858365"/>
              <a:gd name="connsiteX1" fmla="*/ 0 w 361341"/>
              <a:gd name="connsiteY1" fmla="*/ 0 h 6858365"/>
              <a:gd name="connsiteX2" fmla="*/ 144846 w 361341"/>
              <a:gd name="connsiteY2" fmla="*/ 1472 h 6858365"/>
              <a:gd name="connsiteX3" fmla="*/ 361341 w 361341"/>
              <a:gd name="connsiteY3" fmla="*/ 6858365 h 6858365"/>
              <a:gd name="connsiteX4" fmla="*/ 2933 w 361341"/>
              <a:gd name="connsiteY4" fmla="*/ 6858365 h 6858365"/>
              <a:gd name="connsiteX0" fmla="*/ 2933 w 361341"/>
              <a:gd name="connsiteY0" fmla="*/ 6860465 h 6860465"/>
              <a:gd name="connsiteX1" fmla="*/ 0 w 361341"/>
              <a:gd name="connsiteY1" fmla="*/ 2100 h 6860465"/>
              <a:gd name="connsiteX2" fmla="*/ 155562 w 361341"/>
              <a:gd name="connsiteY2" fmla="*/ 0 h 6860465"/>
              <a:gd name="connsiteX3" fmla="*/ 361341 w 361341"/>
              <a:gd name="connsiteY3" fmla="*/ 6860465 h 6860465"/>
              <a:gd name="connsiteX4" fmla="*/ 2933 w 361341"/>
              <a:gd name="connsiteY4" fmla="*/ 6860465 h 6860465"/>
              <a:gd name="connsiteX0" fmla="*/ 2933 w 361341"/>
              <a:gd name="connsiteY0" fmla="*/ 6860465 h 6860465"/>
              <a:gd name="connsiteX1" fmla="*/ 0 w 361341"/>
              <a:gd name="connsiteY1" fmla="*/ 2100 h 6860465"/>
              <a:gd name="connsiteX2" fmla="*/ 160325 w 361341"/>
              <a:gd name="connsiteY2" fmla="*/ 0 h 6860465"/>
              <a:gd name="connsiteX3" fmla="*/ 361341 w 361341"/>
              <a:gd name="connsiteY3" fmla="*/ 6860465 h 6860465"/>
              <a:gd name="connsiteX4" fmla="*/ 2933 w 361341"/>
              <a:gd name="connsiteY4" fmla="*/ 6860465 h 6860465"/>
              <a:gd name="connsiteX0" fmla="*/ 2933 w 361341"/>
              <a:gd name="connsiteY0" fmla="*/ 6859275 h 6859275"/>
              <a:gd name="connsiteX1" fmla="*/ 0 w 361341"/>
              <a:gd name="connsiteY1" fmla="*/ 910 h 6859275"/>
              <a:gd name="connsiteX2" fmla="*/ 163896 w 361341"/>
              <a:gd name="connsiteY2" fmla="*/ 0 h 6859275"/>
              <a:gd name="connsiteX3" fmla="*/ 361341 w 361341"/>
              <a:gd name="connsiteY3" fmla="*/ 6859275 h 6859275"/>
              <a:gd name="connsiteX4" fmla="*/ 2933 w 361341"/>
              <a:gd name="connsiteY4" fmla="*/ 6859275 h 6859275"/>
              <a:gd name="connsiteX0" fmla="*/ 2933 w 361341"/>
              <a:gd name="connsiteY0" fmla="*/ 6858365 h 6858365"/>
              <a:gd name="connsiteX1" fmla="*/ 0 w 361341"/>
              <a:gd name="connsiteY1" fmla="*/ 0 h 6858365"/>
              <a:gd name="connsiteX2" fmla="*/ 163896 w 361341"/>
              <a:gd name="connsiteY2" fmla="*/ 278 h 6858365"/>
              <a:gd name="connsiteX3" fmla="*/ 361341 w 361341"/>
              <a:gd name="connsiteY3" fmla="*/ 6858365 h 6858365"/>
              <a:gd name="connsiteX4" fmla="*/ 2933 w 361341"/>
              <a:gd name="connsiteY4" fmla="*/ 6858365 h 6858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1341" h="6858365">
                <a:moveTo>
                  <a:pt x="2933" y="6858365"/>
                </a:moveTo>
                <a:cubicBezTo>
                  <a:pt x="1955" y="4572243"/>
                  <a:pt x="978" y="2286122"/>
                  <a:pt x="0" y="0"/>
                </a:cubicBezTo>
                <a:lnTo>
                  <a:pt x="163896" y="278"/>
                </a:lnTo>
                <a:lnTo>
                  <a:pt x="361341" y="6858365"/>
                </a:lnTo>
                <a:lnTo>
                  <a:pt x="2933" y="685836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t-EE"/>
          </a:p>
        </p:txBody>
      </p:sp>
      <p:sp>
        <p:nvSpPr>
          <p:cNvPr id="18" name="Trapezoid 11">
            <a:extLst>
              <a:ext uri="{FF2B5EF4-FFF2-40B4-BE49-F238E27FC236}">
                <a16:creationId xmlns:a16="http://schemas.microsoft.com/office/drawing/2014/main" id="{B4E9AA10-7E72-3516-F430-0AFE20985EB5}"/>
              </a:ext>
            </a:extLst>
          </p:cNvPr>
          <p:cNvSpPr/>
          <p:nvPr userDrawn="1"/>
        </p:nvSpPr>
        <p:spPr>
          <a:xfrm>
            <a:off x="0" y="0"/>
            <a:ext cx="288000" cy="6867889"/>
          </a:xfrm>
          <a:custGeom>
            <a:avLst/>
            <a:gdLst>
              <a:gd name="connsiteX0" fmla="*/ 0 w 358408"/>
              <a:gd name="connsiteY0" fmla="*/ 6868800 h 6868800"/>
              <a:gd name="connsiteX1" fmla="*/ 103386 w 358408"/>
              <a:gd name="connsiteY1" fmla="*/ 0 h 6868800"/>
              <a:gd name="connsiteX2" fmla="*/ 255022 w 358408"/>
              <a:gd name="connsiteY2" fmla="*/ 0 h 6868800"/>
              <a:gd name="connsiteX3" fmla="*/ 358408 w 358408"/>
              <a:gd name="connsiteY3" fmla="*/ 6868800 h 6868800"/>
              <a:gd name="connsiteX4" fmla="*/ 0 w 358408"/>
              <a:gd name="connsiteY4" fmla="*/ 6868800 h 6868800"/>
              <a:gd name="connsiteX0" fmla="*/ 0 w 358408"/>
              <a:gd name="connsiteY0" fmla="*/ 6868800 h 6868800"/>
              <a:gd name="connsiteX1" fmla="*/ 80411 w 358408"/>
              <a:gd name="connsiteY1" fmla="*/ 105685 h 6868800"/>
              <a:gd name="connsiteX2" fmla="*/ 255022 w 358408"/>
              <a:gd name="connsiteY2" fmla="*/ 0 h 6868800"/>
              <a:gd name="connsiteX3" fmla="*/ 358408 w 358408"/>
              <a:gd name="connsiteY3" fmla="*/ 6868800 h 6868800"/>
              <a:gd name="connsiteX4" fmla="*/ 0 w 358408"/>
              <a:gd name="connsiteY4" fmla="*/ 6868800 h 6868800"/>
              <a:gd name="connsiteX0" fmla="*/ 2933 w 361341"/>
              <a:gd name="connsiteY0" fmla="*/ 6868800 h 6868800"/>
              <a:gd name="connsiteX1" fmla="*/ 0 w 361341"/>
              <a:gd name="connsiteY1" fmla="*/ 10435 h 6868800"/>
              <a:gd name="connsiteX2" fmla="*/ 257955 w 361341"/>
              <a:gd name="connsiteY2" fmla="*/ 0 h 6868800"/>
              <a:gd name="connsiteX3" fmla="*/ 361341 w 361341"/>
              <a:gd name="connsiteY3" fmla="*/ 6868800 h 6868800"/>
              <a:gd name="connsiteX4" fmla="*/ 2933 w 361341"/>
              <a:gd name="connsiteY4" fmla="*/ 6868800 h 6868800"/>
              <a:gd name="connsiteX0" fmla="*/ 2933 w 361341"/>
              <a:gd name="connsiteY0" fmla="*/ 6858365 h 6858365"/>
              <a:gd name="connsiteX1" fmla="*/ 0 w 361341"/>
              <a:gd name="connsiteY1" fmla="*/ 0 h 6858365"/>
              <a:gd name="connsiteX2" fmla="*/ 144846 w 361341"/>
              <a:gd name="connsiteY2" fmla="*/ 1472 h 6858365"/>
              <a:gd name="connsiteX3" fmla="*/ 361341 w 361341"/>
              <a:gd name="connsiteY3" fmla="*/ 6858365 h 6858365"/>
              <a:gd name="connsiteX4" fmla="*/ 2933 w 361341"/>
              <a:gd name="connsiteY4" fmla="*/ 6858365 h 6858365"/>
              <a:gd name="connsiteX0" fmla="*/ 2933 w 361341"/>
              <a:gd name="connsiteY0" fmla="*/ 6860465 h 6860465"/>
              <a:gd name="connsiteX1" fmla="*/ 0 w 361341"/>
              <a:gd name="connsiteY1" fmla="*/ 2100 h 6860465"/>
              <a:gd name="connsiteX2" fmla="*/ 155562 w 361341"/>
              <a:gd name="connsiteY2" fmla="*/ 0 h 6860465"/>
              <a:gd name="connsiteX3" fmla="*/ 361341 w 361341"/>
              <a:gd name="connsiteY3" fmla="*/ 6860465 h 6860465"/>
              <a:gd name="connsiteX4" fmla="*/ 2933 w 361341"/>
              <a:gd name="connsiteY4" fmla="*/ 6860465 h 6860465"/>
              <a:gd name="connsiteX0" fmla="*/ 2933 w 361341"/>
              <a:gd name="connsiteY0" fmla="*/ 6860465 h 6860465"/>
              <a:gd name="connsiteX1" fmla="*/ 0 w 361341"/>
              <a:gd name="connsiteY1" fmla="*/ 2100 h 6860465"/>
              <a:gd name="connsiteX2" fmla="*/ 160325 w 361341"/>
              <a:gd name="connsiteY2" fmla="*/ 0 h 6860465"/>
              <a:gd name="connsiteX3" fmla="*/ 361341 w 361341"/>
              <a:gd name="connsiteY3" fmla="*/ 6860465 h 6860465"/>
              <a:gd name="connsiteX4" fmla="*/ 2933 w 361341"/>
              <a:gd name="connsiteY4" fmla="*/ 6860465 h 6860465"/>
              <a:gd name="connsiteX0" fmla="*/ 2933 w 361341"/>
              <a:gd name="connsiteY0" fmla="*/ 6859275 h 6859275"/>
              <a:gd name="connsiteX1" fmla="*/ 0 w 361341"/>
              <a:gd name="connsiteY1" fmla="*/ 910 h 6859275"/>
              <a:gd name="connsiteX2" fmla="*/ 163896 w 361341"/>
              <a:gd name="connsiteY2" fmla="*/ 0 h 6859275"/>
              <a:gd name="connsiteX3" fmla="*/ 361341 w 361341"/>
              <a:gd name="connsiteY3" fmla="*/ 6859275 h 6859275"/>
              <a:gd name="connsiteX4" fmla="*/ 2933 w 361341"/>
              <a:gd name="connsiteY4" fmla="*/ 6859275 h 6859275"/>
              <a:gd name="connsiteX0" fmla="*/ 2933 w 361341"/>
              <a:gd name="connsiteY0" fmla="*/ 6858365 h 6858365"/>
              <a:gd name="connsiteX1" fmla="*/ 0 w 361341"/>
              <a:gd name="connsiteY1" fmla="*/ 0 h 6858365"/>
              <a:gd name="connsiteX2" fmla="*/ 163896 w 361341"/>
              <a:gd name="connsiteY2" fmla="*/ 278 h 6858365"/>
              <a:gd name="connsiteX3" fmla="*/ 361341 w 361341"/>
              <a:gd name="connsiteY3" fmla="*/ 6858365 h 6858365"/>
              <a:gd name="connsiteX4" fmla="*/ 2933 w 361341"/>
              <a:gd name="connsiteY4" fmla="*/ 6858365 h 6858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1341" h="6858365">
                <a:moveTo>
                  <a:pt x="2933" y="6858365"/>
                </a:moveTo>
                <a:cubicBezTo>
                  <a:pt x="1955" y="4572243"/>
                  <a:pt x="978" y="2286122"/>
                  <a:pt x="0" y="0"/>
                </a:cubicBezTo>
                <a:lnTo>
                  <a:pt x="163896" y="278"/>
                </a:lnTo>
                <a:lnTo>
                  <a:pt x="361341" y="6858365"/>
                </a:lnTo>
                <a:lnTo>
                  <a:pt x="2933" y="6858365"/>
                </a:lnTo>
                <a:close/>
              </a:path>
            </a:pathLst>
          </a:custGeom>
          <a:solidFill>
            <a:srgbClr val="0073CF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54863979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rgbClr val="009E3B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bg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bg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bg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bg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bg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alkiri 1">
            <a:extLst>
              <a:ext uri="{FF2B5EF4-FFF2-40B4-BE49-F238E27FC236}">
                <a16:creationId xmlns:a16="http://schemas.microsoft.com/office/drawing/2014/main" id="{3E11E4B9-7CA4-30A4-CA81-AC65F6D3EE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3426" y="692727"/>
            <a:ext cx="9115424" cy="5795622"/>
          </a:xfrm>
        </p:spPr>
        <p:txBody>
          <a:bodyPr/>
          <a:lstStyle/>
          <a:p>
            <a:pPr algn="ctr"/>
            <a:br>
              <a:rPr lang="fi-FI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et-EE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et-EE" dirty="0">
              <a:solidFill>
                <a:schemeClr val="bg1"/>
              </a:solidFill>
            </a:endParaRPr>
          </a:p>
        </p:txBody>
      </p:sp>
      <p:sp>
        <p:nvSpPr>
          <p:cNvPr id="5" name="Jaluse kohatäide 4">
            <a:extLst>
              <a:ext uri="{FF2B5EF4-FFF2-40B4-BE49-F238E27FC236}">
                <a16:creationId xmlns:a16="http://schemas.microsoft.com/office/drawing/2014/main" id="{30EFE545-E678-6FE2-B80F-9A79FC97D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dirty="0">
                <a:solidFill>
                  <a:schemeClr val="bg1"/>
                </a:solidFill>
              </a:rPr>
              <a:t>Tapa Vallavalitsus | Pikk 15, Tapa | 322 9650 | vallavalitsus@tapa.ee | www.tapa.ee</a:t>
            </a:r>
            <a:endParaRPr lang="et-EE" dirty="0">
              <a:solidFill>
                <a:schemeClr val="bg1"/>
              </a:solidFill>
            </a:endParaRPr>
          </a:p>
        </p:txBody>
      </p:sp>
      <p:sp>
        <p:nvSpPr>
          <p:cNvPr id="4" name="Kuupäeva kohatäide 3">
            <a:extLst>
              <a:ext uri="{FF2B5EF4-FFF2-40B4-BE49-F238E27FC236}">
                <a16:creationId xmlns:a16="http://schemas.microsoft.com/office/drawing/2014/main" id="{7F50CEC1-D7F9-7386-90B1-9F4537C9CA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t-EE" dirty="0">
                <a:solidFill>
                  <a:schemeClr val="bg1"/>
                </a:solidFill>
              </a:rPr>
              <a:t>28.05.2024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BCF72CB3-B4BE-7E08-649B-B352000FEA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56872" y="692727"/>
            <a:ext cx="8691978" cy="4735307"/>
          </a:xfrm>
        </p:spPr>
        <p:txBody>
          <a:bodyPr>
            <a:normAutofit fontScale="25000" lnSpcReduction="20000"/>
          </a:bodyPr>
          <a:lstStyle/>
          <a:p>
            <a:pPr algn="ctr"/>
            <a:endParaRPr lang="et-EE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endParaRPr lang="et-EE" sz="98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endParaRPr lang="et-EE" sz="98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l"/>
            <a:r>
              <a:rPr lang="fi-FI" sz="1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TAPA LINNAS </a:t>
            </a:r>
            <a:r>
              <a:rPr lang="fi-FI" sz="1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PAIDE MNT 79, 81, 83 JA 85 MAAÜKSUSTE</a:t>
            </a:r>
            <a:r>
              <a:rPr lang="et-EE" sz="12800" b="0" i="0" u="none" strike="noStrike" baseline="0" dirty="0">
                <a:solidFill>
                  <a:srgbClr val="211D1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i-FI" sz="1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DETAILPLANEERING</a:t>
            </a:r>
            <a:r>
              <a:rPr lang="et-EE" sz="1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U TUTVUSTAMINE</a:t>
            </a:r>
            <a:endParaRPr lang="et-EE" sz="1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t-EE" sz="12800" dirty="0"/>
          </a:p>
          <a:p>
            <a:endParaRPr lang="et-EE" sz="12800" dirty="0"/>
          </a:p>
          <a:p>
            <a:r>
              <a:rPr lang="et-EE" sz="12800" dirty="0"/>
              <a:t>Marko Teiva</a:t>
            </a:r>
          </a:p>
          <a:p>
            <a:r>
              <a:rPr lang="en-US" sz="12800" dirty="0" err="1"/>
              <a:t>arendus</a:t>
            </a:r>
            <a:r>
              <a:rPr lang="et-EE" sz="12800" dirty="0"/>
              <a:t>spetsialist</a:t>
            </a:r>
          </a:p>
        </p:txBody>
      </p:sp>
    </p:spTree>
    <p:extLst>
      <p:ext uri="{BB962C8B-B14F-4D97-AF65-F5344CB8AC3E}">
        <p14:creationId xmlns:p14="http://schemas.microsoft.com/office/powerpoint/2010/main" val="29971000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573E8E-FD9A-2F0F-7268-F0A89CA970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2000" y="609600"/>
            <a:ext cx="9540000" cy="707409"/>
          </a:xfrm>
        </p:spPr>
        <p:txBody>
          <a:bodyPr/>
          <a:lstStyle/>
          <a:p>
            <a:pPr algn="ctr"/>
            <a:r>
              <a:rPr lang="en-US" dirty="0" err="1">
                <a:solidFill>
                  <a:schemeClr val="bg1"/>
                </a:solidFill>
              </a:rPr>
              <a:t>Vaade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edelast</a:t>
            </a:r>
            <a:endParaRPr lang="et-EE" dirty="0">
              <a:solidFill>
                <a:schemeClr val="bg1"/>
              </a:solidFill>
            </a:endParaRP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195A9189-4AE8-84E1-AA91-FDB6C1ECD04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48840" y="1201003"/>
            <a:ext cx="9066259" cy="5474165"/>
          </a:xfr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91954E-BE25-5009-FD2E-A57CDC0B82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C7AAA-A756-48A6-867E-3DEB86414DD4}" type="datetime1">
              <a:rPr lang="et-EE" smtClean="0"/>
              <a:t>10.09.2024</a:t>
            </a:fld>
            <a:endParaRPr lang="et-E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C3BE6E-09F2-58ED-4E39-E3D7D20B94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Tapa Vallavalitsus | Pikk 15, Tapa | 322 9650 | vallavalitsus@tapa.ee | www.tapa.ee</a:t>
            </a:r>
            <a:endParaRPr lang="et-E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E7405E-3EBD-61F9-0EA1-123D19AA98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D2D8F-F5A0-48B9-82D4-5E59CC4642C5}" type="slidenum">
              <a:rPr lang="et-EE" smtClean="0"/>
              <a:t>10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38212196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5BD7BC-D07B-C37A-08F7-2C52EBDF67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2000" y="609600"/>
            <a:ext cx="9540000" cy="678873"/>
          </a:xfrm>
        </p:spPr>
        <p:txBody>
          <a:bodyPr/>
          <a:lstStyle/>
          <a:p>
            <a:pPr algn="ctr"/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Vaade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loodest</a:t>
            </a:r>
            <a:endParaRPr lang="et-EE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ED69CD57-C230-955B-3414-CF50E2C0C0E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56830" y="1220250"/>
            <a:ext cx="9490280" cy="5127946"/>
          </a:xfr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153AE0-E6F4-6740-3B59-BABC852A6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C7AAA-A756-48A6-867E-3DEB86414DD4}" type="datetime1">
              <a:rPr lang="et-EE" smtClean="0"/>
              <a:t>10.09.2024</a:t>
            </a:fld>
            <a:endParaRPr lang="et-E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060653-1340-5BDE-2754-2100EC102D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Tapa Vallavalitsus | Pikk 15, Tapa | 322 9650 | vallavalitsus@tapa.ee | www.tapa.ee</a:t>
            </a:r>
            <a:endParaRPr lang="et-E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2B4172-BE30-3380-833D-BFE38B5EC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D2D8F-F5A0-48B9-82D4-5E59CC4642C5}" type="slidenum">
              <a:rPr lang="et-EE" smtClean="0"/>
              <a:t>11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31373770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5BD7BC-D07B-C37A-08F7-2C52EBDF67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2000" y="609600"/>
            <a:ext cx="9540000" cy="678873"/>
          </a:xfrm>
        </p:spPr>
        <p:txBody>
          <a:bodyPr/>
          <a:lstStyle/>
          <a:p>
            <a:pPr algn="ctr"/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Vaade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kirdest</a:t>
            </a:r>
            <a:endParaRPr lang="et-EE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153AE0-E6F4-6740-3B59-BABC852A6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C7AAA-A756-48A6-867E-3DEB86414DD4}" type="datetime1">
              <a:rPr lang="et-EE" smtClean="0"/>
              <a:t>10.09.2024</a:t>
            </a:fld>
            <a:endParaRPr lang="et-E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060653-1340-5BDE-2754-2100EC102D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Tapa Vallavalitsus | Pikk 15, Tapa | 322 9650 | vallavalitsus@tapa.ee | www.tapa.ee</a:t>
            </a:r>
            <a:endParaRPr lang="et-E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2B4172-BE30-3380-833D-BFE38B5EC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D2D8F-F5A0-48B9-82D4-5E59CC4642C5}" type="slidenum">
              <a:rPr lang="et-EE" smtClean="0"/>
              <a:t>12</a:t>
            </a:fld>
            <a:endParaRPr lang="et-EE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83832CC-BD47-5965-745F-CD0086F6B5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738" y="1122807"/>
            <a:ext cx="9540000" cy="5234287"/>
          </a:xfrm>
          <a:prstGeom prst="rect">
            <a:avLst/>
          </a:prstGeom>
        </p:spPr>
      </p:pic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80263488-F9B8-D8F7-D880-F0C5935DFC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t-EE" dirty="0"/>
          </a:p>
        </p:txBody>
      </p:sp>
    </p:spTree>
    <p:extLst>
      <p:ext uri="{BB962C8B-B14F-4D97-AF65-F5344CB8AC3E}">
        <p14:creationId xmlns:p14="http://schemas.microsoft.com/office/powerpoint/2010/main" val="88553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5BD7BC-D07B-C37A-08F7-2C52EBDF67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2000" y="609600"/>
            <a:ext cx="9540000" cy="678873"/>
          </a:xfrm>
        </p:spPr>
        <p:txBody>
          <a:bodyPr/>
          <a:lstStyle/>
          <a:p>
            <a:pPr algn="ctr"/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Vaade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kagust</a:t>
            </a:r>
            <a:endParaRPr lang="et-EE" dirty="0">
              <a:solidFill>
                <a:schemeClr val="bg1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153AE0-E6F4-6740-3B59-BABC852A6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C7AAA-A756-48A6-867E-3DEB86414DD4}" type="datetime1">
              <a:rPr lang="et-EE" smtClean="0"/>
              <a:t>10.09.2024</a:t>
            </a:fld>
            <a:endParaRPr lang="et-E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060653-1340-5BDE-2754-2100EC102D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Tapa Vallavalitsus | Pikk 15, Tapa | 322 9650 | vallavalitsus@tapa.ee | www.tapa.ee</a:t>
            </a:r>
            <a:endParaRPr lang="et-E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2B4172-BE30-3380-833D-BFE38B5EC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D2D8F-F5A0-48B9-82D4-5E59CC4642C5}" type="slidenum">
              <a:rPr lang="et-EE" smtClean="0"/>
              <a:t>13</a:t>
            </a:fld>
            <a:endParaRPr lang="et-EE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00D1222D-326F-3BC7-955A-D098DF71FC1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85817" y="1133367"/>
            <a:ext cx="9094513" cy="5513581"/>
          </a:xfrm>
        </p:spPr>
      </p:pic>
    </p:spTree>
    <p:extLst>
      <p:ext uri="{BB962C8B-B14F-4D97-AF65-F5344CB8AC3E}">
        <p14:creationId xmlns:p14="http://schemas.microsoft.com/office/powerpoint/2010/main" val="28166356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EE0EA7-F9F8-6CD8-390A-856455AEB1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2000" y="609600"/>
            <a:ext cx="9540000" cy="564107"/>
          </a:xfrm>
        </p:spPr>
        <p:txBody>
          <a:bodyPr>
            <a:noAutofit/>
          </a:bodyPr>
          <a:lstStyle/>
          <a:p>
            <a:pPr algn="ctr"/>
            <a:r>
              <a:rPr lang="et-EE" sz="2400" b="0" i="0" u="none" strike="noStrike" baseline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Vaade krundile Pos 17 (eesplaanil) ja Pos 18 (haljasala tagaplaanil)</a:t>
            </a:r>
            <a:endParaRPr lang="et-EE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4CB2D895-0496-BAF9-3D4B-6C4D871DC55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43540" y="1270000"/>
            <a:ext cx="9340048" cy="4872834"/>
          </a:xfr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F7A12F-102E-2801-C917-7EDAB05933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C7AAA-A756-48A6-867E-3DEB86414DD4}" type="datetime1">
              <a:rPr lang="et-EE" smtClean="0"/>
              <a:t>10.09.2024</a:t>
            </a:fld>
            <a:endParaRPr lang="et-E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7E32F3-92BC-C377-7A50-B92BA180D2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Tapa Vallavalitsus | Pikk 15, Tapa | 322 9650 | vallavalitsus@tapa.ee | www.tapa.ee</a:t>
            </a:r>
            <a:endParaRPr lang="et-E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77C7E2-065A-1306-46A9-2B8CE640BC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D2D8F-F5A0-48B9-82D4-5E59CC4642C5}" type="slidenum">
              <a:rPr lang="et-EE" smtClean="0"/>
              <a:t>14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32164332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EE0EA7-F9F8-6CD8-390A-856455AEB1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2000" y="609600"/>
            <a:ext cx="9540000" cy="564107"/>
          </a:xfrm>
        </p:spPr>
        <p:txBody>
          <a:bodyPr>
            <a:noAutofit/>
          </a:bodyPr>
          <a:lstStyle/>
          <a:p>
            <a:pPr algn="ctr"/>
            <a:r>
              <a:rPr lang="fi-FI" sz="2400" b="0" i="0" u="none" strike="noStrike" baseline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Vaade </a:t>
            </a:r>
            <a:r>
              <a:rPr lang="fi-FI" sz="2400" b="0" i="0" u="none" strike="noStrike" baseline="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kruntidele</a:t>
            </a:r>
            <a:r>
              <a:rPr lang="fi-FI" sz="2400" b="0" i="0" u="none" strike="noStrike" baseline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i-FI" sz="2400" b="0" i="0" u="none" strike="noStrike" baseline="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Pos</a:t>
            </a:r>
            <a:r>
              <a:rPr lang="fi-FI" sz="2400" b="0" i="0" u="none" strike="noStrike" baseline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fi-FI" sz="2400" b="0" i="0" u="none" strike="noStrike" baseline="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kuni</a:t>
            </a:r>
            <a:r>
              <a:rPr lang="fi-FI" sz="2400" b="0" i="0" u="none" strike="noStrike" baseline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i-FI" sz="2400" b="0" i="0" u="none" strike="noStrike" baseline="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Pos</a:t>
            </a:r>
            <a:r>
              <a:rPr lang="fi-FI" sz="2400" b="0" i="0" u="none" strike="noStrike" baseline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16</a:t>
            </a:r>
            <a:endParaRPr lang="et-EE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F7A12F-102E-2801-C917-7EDAB05933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C7AAA-A756-48A6-867E-3DEB86414DD4}" type="datetime1">
              <a:rPr lang="et-EE" smtClean="0"/>
              <a:t>10.09.2024</a:t>
            </a:fld>
            <a:endParaRPr lang="et-E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7E32F3-92BC-C377-7A50-B92BA180D2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Tapa Vallavalitsus | Pikk 15, Tapa | 322 9650 | vallavalitsus@tapa.ee | www.tapa.ee</a:t>
            </a:r>
            <a:endParaRPr lang="et-E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77C7E2-065A-1306-46A9-2B8CE640BC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D2D8F-F5A0-48B9-82D4-5E59CC4642C5}" type="slidenum">
              <a:rPr lang="et-EE" smtClean="0"/>
              <a:t>15</a:t>
            </a:fld>
            <a:endParaRPr lang="et-EE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BDF7A8BC-A1DC-28A3-4A6F-91F3E3483F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t-EE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1960F5A-A273-F2C3-6526-85BB94A9F1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387" y="1115248"/>
            <a:ext cx="9434943" cy="5390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80117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9CE8CD-0AEC-B418-05B1-B771604269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C7AAA-A756-48A6-867E-3DEB86414DD4}" type="datetime1">
              <a:rPr lang="et-EE" smtClean="0"/>
              <a:t>10.09.2024</a:t>
            </a:fld>
            <a:endParaRPr lang="et-E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20C685-F06B-41EB-62ED-120A4F3DA8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dirty="0"/>
              <a:t>Tapa Vallavalitsus | Pikk 15, Tapa | 322 9650 | vallavalitsus@tapa.ee | www.tapa.e</a:t>
            </a:r>
          </a:p>
          <a:p>
            <a:r>
              <a:rPr lang="fi-FI" dirty="0"/>
              <a:t>e</a:t>
            </a:r>
            <a:endParaRPr lang="et-E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CF1FAF-85DA-58E0-5521-0EAAEC1CF8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D2D8F-F5A0-48B9-82D4-5E59CC4642C5}" type="slidenum">
              <a:rPr lang="et-EE" smtClean="0"/>
              <a:t>16</a:t>
            </a:fld>
            <a:endParaRPr lang="et-EE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870698B-3098-6EE3-540B-DB688386128E}"/>
              </a:ext>
            </a:extLst>
          </p:cNvPr>
          <p:cNvSpPr txBox="1"/>
          <p:nvPr/>
        </p:nvSpPr>
        <p:spPr>
          <a:xfrm>
            <a:off x="882000" y="634622"/>
            <a:ext cx="9230991" cy="44319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t-EE" sz="2400" b="0" i="0" u="none" strike="noStrike" baseline="0" dirty="0">
                <a:solidFill>
                  <a:schemeClr val="bg1"/>
                </a:solidFill>
                <a:latin typeface="CIDFont+F2"/>
              </a:rPr>
              <a:t>Ehitise ehituslike, arhitektuuriliste ja kujunduslike tingimuste määramine</a:t>
            </a:r>
            <a:endParaRPr lang="en-US" sz="2400" b="0" i="0" u="none" strike="noStrike" baseline="0" dirty="0">
              <a:solidFill>
                <a:schemeClr val="bg1"/>
              </a:solidFill>
              <a:latin typeface="CIDFont+F2"/>
            </a:endParaRPr>
          </a:p>
          <a:p>
            <a:pPr algn="l"/>
            <a:endParaRPr lang="et-EE" sz="2400" b="0" i="0" u="none" strike="noStrike" baseline="0" dirty="0">
              <a:solidFill>
                <a:srgbClr val="810020"/>
              </a:solidFill>
              <a:latin typeface="CIDFont+F2"/>
            </a:endParaRPr>
          </a:p>
          <a:p>
            <a:pPr algn="l"/>
            <a:r>
              <a:rPr lang="et-EE" sz="1800" b="0" i="0" u="none" strike="noStrike" baseline="0" dirty="0">
                <a:solidFill>
                  <a:srgbClr val="000000"/>
                </a:solidFill>
                <a:latin typeface="CIDFont+F1"/>
              </a:rPr>
              <a:t>Ehitiste ehituslikud, arhitektuurilised ja kujunduslikud tingimused on määratud järgnevalt:</a:t>
            </a:r>
          </a:p>
          <a:p>
            <a:pPr algn="l"/>
            <a:r>
              <a:rPr lang="et-EE" sz="1800" b="0" i="0" u="none" strike="noStrike" baseline="0" dirty="0">
                <a:solidFill>
                  <a:srgbClr val="000000"/>
                </a:solidFill>
                <a:latin typeface="CIDFont+F1"/>
              </a:rPr>
              <a:t>lubatud katusekalle: 5…15 kraadi;</a:t>
            </a:r>
            <a:endParaRPr lang="en-US" sz="1800" b="0" i="0" u="none" strike="noStrike" baseline="0" dirty="0">
              <a:solidFill>
                <a:srgbClr val="000000"/>
              </a:solidFill>
              <a:latin typeface="CIDFont+F1"/>
            </a:endParaRPr>
          </a:p>
          <a:p>
            <a:pPr algn="l"/>
            <a:endParaRPr lang="et-EE" sz="1800" b="0" i="0" u="none" strike="noStrike" baseline="0" dirty="0">
              <a:solidFill>
                <a:srgbClr val="000000"/>
              </a:solidFill>
              <a:latin typeface="CIDFont+F1"/>
            </a:endParaRPr>
          </a:p>
          <a:p>
            <a:pPr algn="l"/>
            <a:r>
              <a:rPr lang="et-EE" sz="1800" b="0" i="0" u="none" strike="noStrike" baseline="0" dirty="0">
                <a:solidFill>
                  <a:srgbClr val="000000"/>
                </a:solidFill>
                <a:latin typeface="CIDFont+F1"/>
              </a:rPr>
              <a:t>lubatud katusekatte materjal: plekk, rullmaterjal;</a:t>
            </a:r>
            <a:endParaRPr lang="en-US" sz="1800" b="0" i="0" u="none" strike="noStrike" baseline="0" dirty="0">
              <a:solidFill>
                <a:srgbClr val="000000"/>
              </a:solidFill>
              <a:latin typeface="CIDFont+F1"/>
            </a:endParaRPr>
          </a:p>
          <a:p>
            <a:pPr algn="l"/>
            <a:endParaRPr lang="et-EE" sz="1800" b="0" i="0" u="none" strike="noStrike" baseline="0" dirty="0">
              <a:solidFill>
                <a:srgbClr val="000000"/>
              </a:solidFill>
              <a:latin typeface="CIDFont+F1"/>
            </a:endParaRPr>
          </a:p>
          <a:p>
            <a:pPr algn="l"/>
            <a:r>
              <a:rPr lang="et-EE" sz="1800" b="0" i="0" u="none" strike="noStrike" baseline="0" dirty="0">
                <a:solidFill>
                  <a:srgbClr val="000000"/>
                </a:solidFill>
                <a:latin typeface="CIDFont+F1"/>
              </a:rPr>
              <a:t>lubatud välisviimistluse materjal: kivi, krohv, betoon, metall, </a:t>
            </a:r>
            <a:r>
              <a:rPr lang="et-EE" sz="1800" b="0" i="0" u="none" strike="noStrike" baseline="0" dirty="0" err="1">
                <a:solidFill>
                  <a:srgbClr val="000000"/>
                </a:solidFill>
                <a:latin typeface="CIDFont+F5"/>
              </a:rPr>
              <a:t>sandwitch</a:t>
            </a:r>
            <a:r>
              <a:rPr lang="et-EE" sz="1800" b="0" i="0" u="none" strike="noStrike" baseline="0" dirty="0">
                <a:solidFill>
                  <a:srgbClr val="000000"/>
                </a:solidFill>
                <a:latin typeface="CIDFont+F5"/>
              </a:rPr>
              <a:t> </a:t>
            </a:r>
            <a:r>
              <a:rPr lang="et-EE" sz="1800" b="0" i="0" u="none" strike="noStrike" baseline="0" dirty="0">
                <a:solidFill>
                  <a:srgbClr val="000000"/>
                </a:solidFill>
                <a:latin typeface="CIDFont+F1"/>
              </a:rPr>
              <a:t>paneelid;</a:t>
            </a:r>
            <a:endParaRPr lang="en-US" sz="1800" b="0" i="0" u="none" strike="noStrike" baseline="0" dirty="0">
              <a:solidFill>
                <a:srgbClr val="000000"/>
              </a:solidFill>
              <a:latin typeface="CIDFont+F1"/>
            </a:endParaRPr>
          </a:p>
          <a:p>
            <a:pPr algn="l"/>
            <a:endParaRPr lang="et-EE" sz="1800" b="0" i="0" u="none" strike="noStrike" baseline="0" dirty="0">
              <a:solidFill>
                <a:srgbClr val="000000"/>
              </a:solidFill>
              <a:latin typeface="CIDFont+F1"/>
            </a:endParaRPr>
          </a:p>
          <a:p>
            <a:pPr algn="l"/>
            <a:r>
              <a:rPr lang="et-EE" sz="1800" b="0" i="0" u="none" strike="noStrike" baseline="0" dirty="0">
                <a:solidFill>
                  <a:srgbClr val="000000"/>
                </a:solidFill>
                <a:latin typeface="CIDFont+F1"/>
              </a:rPr>
              <a:t>lubatud piirded: võimalikud piirdeaed määratakse projektis, </a:t>
            </a:r>
            <a:endParaRPr lang="en-US" sz="1800" b="0" i="0" u="none" strike="noStrike" baseline="0" dirty="0">
              <a:solidFill>
                <a:srgbClr val="000000"/>
              </a:solidFill>
              <a:latin typeface="CIDFont+F1"/>
            </a:endParaRPr>
          </a:p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IDFont+F1"/>
            </a:endParaRPr>
          </a:p>
          <a:p>
            <a:pPr algn="l"/>
            <a:r>
              <a:rPr lang="et-EE" sz="1800" b="0" i="0" u="none" strike="noStrike" baseline="0" dirty="0">
                <a:solidFill>
                  <a:srgbClr val="000000"/>
                </a:solidFill>
                <a:latin typeface="CIDFont+F1"/>
              </a:rPr>
              <a:t>piire peab</a:t>
            </a:r>
            <a:r>
              <a:rPr lang="en-US" sz="1800" b="0" i="0" u="none" strike="noStrike" baseline="0" dirty="0">
                <a:solidFill>
                  <a:srgbClr val="000000"/>
                </a:solidFill>
                <a:latin typeface="CIDFont+F1"/>
              </a:rPr>
              <a:t> </a:t>
            </a:r>
            <a:r>
              <a:rPr lang="fi-FI" sz="1800" b="0" i="0" u="none" strike="noStrike" baseline="0" dirty="0" err="1">
                <a:solidFill>
                  <a:srgbClr val="000000"/>
                </a:solidFill>
                <a:latin typeface="CIDFont+F1"/>
              </a:rPr>
              <a:t>sobituma</a:t>
            </a:r>
            <a:r>
              <a:rPr lang="fi-FI" sz="1800" b="0" i="0" u="none" strike="noStrike" baseline="0" dirty="0">
                <a:solidFill>
                  <a:srgbClr val="000000"/>
                </a:solidFill>
                <a:latin typeface="CIDFont+F1"/>
              </a:rPr>
              <a:t> </a:t>
            </a:r>
            <a:r>
              <a:rPr lang="fi-FI" sz="1800" b="0" i="0" u="none" strike="noStrike" baseline="0" dirty="0" err="1">
                <a:solidFill>
                  <a:srgbClr val="000000"/>
                </a:solidFill>
                <a:latin typeface="CIDFont+F1"/>
              </a:rPr>
              <a:t>olemasolevate</a:t>
            </a:r>
            <a:r>
              <a:rPr lang="fi-FI" sz="1800" b="0" i="0" u="none" strike="noStrike" baseline="0" dirty="0">
                <a:solidFill>
                  <a:srgbClr val="000000"/>
                </a:solidFill>
                <a:latin typeface="CIDFont+F1"/>
              </a:rPr>
              <a:t> ja </a:t>
            </a:r>
            <a:r>
              <a:rPr lang="fi-FI" sz="1800" b="0" i="0" u="none" strike="noStrike" baseline="0" dirty="0" err="1">
                <a:solidFill>
                  <a:srgbClr val="000000"/>
                </a:solidFill>
                <a:latin typeface="CIDFont+F1"/>
              </a:rPr>
              <a:t>ehitatavate</a:t>
            </a:r>
            <a:r>
              <a:rPr lang="fi-FI" sz="1800" b="0" i="0" u="none" strike="noStrike" baseline="0" dirty="0">
                <a:solidFill>
                  <a:srgbClr val="000000"/>
                </a:solidFill>
                <a:latin typeface="CIDFont+F1"/>
              </a:rPr>
              <a:t> </a:t>
            </a:r>
            <a:r>
              <a:rPr lang="fi-FI" sz="1800" b="0" i="0" u="none" strike="noStrike" baseline="0" dirty="0" err="1">
                <a:solidFill>
                  <a:srgbClr val="000000"/>
                </a:solidFill>
                <a:latin typeface="CIDFont+F1"/>
              </a:rPr>
              <a:t>hoonega</a:t>
            </a:r>
            <a:r>
              <a:rPr lang="fi-FI" sz="1800" b="0" i="0" u="none" strike="noStrike" baseline="0" dirty="0">
                <a:solidFill>
                  <a:srgbClr val="000000"/>
                </a:solidFill>
                <a:latin typeface="CIDFont+F1"/>
              </a:rPr>
              <a:t> </a:t>
            </a:r>
            <a:r>
              <a:rPr lang="fi-FI" sz="1800" b="0" i="0" u="none" strike="noStrike" baseline="0" dirty="0" err="1">
                <a:solidFill>
                  <a:srgbClr val="000000"/>
                </a:solidFill>
                <a:latin typeface="CIDFont+F1"/>
              </a:rPr>
              <a:t>ning</a:t>
            </a:r>
            <a:r>
              <a:rPr lang="fi-FI" sz="1800" b="0" i="0" u="none" strike="noStrike" baseline="0" dirty="0">
                <a:solidFill>
                  <a:srgbClr val="000000"/>
                </a:solidFill>
                <a:latin typeface="CIDFont+F1"/>
              </a:rPr>
              <a:t> </a:t>
            </a:r>
            <a:r>
              <a:rPr lang="et-EE" sz="1800" b="0" i="0" u="none" strike="noStrike" baseline="0" dirty="0">
                <a:solidFill>
                  <a:srgbClr val="000000"/>
                </a:solidFill>
                <a:latin typeface="CIDFont+F1"/>
              </a:rPr>
              <a:t>naaberkinnistutel asuvate piirdeaegadega;</a:t>
            </a:r>
            <a:endParaRPr lang="en-US" sz="1800" b="0" i="0" u="none" strike="noStrike" baseline="0" dirty="0">
              <a:solidFill>
                <a:srgbClr val="000000"/>
              </a:solidFill>
              <a:latin typeface="CIDFont+F1"/>
            </a:endParaRPr>
          </a:p>
          <a:p>
            <a:pPr algn="l"/>
            <a:endParaRPr lang="et-EE" sz="1800" b="0" i="0" u="none" strike="noStrike" baseline="0" dirty="0">
              <a:solidFill>
                <a:srgbClr val="000000"/>
              </a:solidFill>
              <a:latin typeface="CIDFont+F1"/>
            </a:endParaRPr>
          </a:p>
          <a:p>
            <a:pPr algn="l"/>
            <a:r>
              <a:rPr lang="et-EE" sz="1800" b="0" i="0" u="none" strike="noStrike" baseline="0" dirty="0">
                <a:solidFill>
                  <a:srgbClr val="000000"/>
                </a:solidFill>
                <a:latin typeface="CIDFont+F1"/>
              </a:rPr>
              <a:t>±0.00 sidumine: määratakse projektis</a:t>
            </a:r>
            <a:endParaRPr lang="et-EE" dirty="0"/>
          </a:p>
        </p:txBody>
      </p:sp>
    </p:spTree>
    <p:extLst>
      <p:ext uri="{BB962C8B-B14F-4D97-AF65-F5344CB8AC3E}">
        <p14:creationId xmlns:p14="http://schemas.microsoft.com/office/powerpoint/2010/main" val="23089054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0CAA8C-9CD8-6BF8-D97A-D34846791D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2000" y="609600"/>
            <a:ext cx="9540000" cy="544286"/>
          </a:xfrm>
        </p:spPr>
        <p:txBody>
          <a:bodyPr>
            <a:normAutofit/>
          </a:bodyPr>
          <a:lstStyle/>
          <a:p>
            <a:pPr algn="ctr"/>
            <a:r>
              <a:rPr lang="et-EE" sz="24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Planeeringu elluviimiseks vajalikud toimingud</a:t>
            </a:r>
            <a:endParaRPr lang="et-EE" sz="2400" dirty="0">
              <a:solidFill>
                <a:schemeClr val="bg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F4D50B-FAEA-BE4B-64C1-5FEAEB6E35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2000" y="1458687"/>
            <a:ext cx="9540000" cy="4582676"/>
          </a:xfrm>
        </p:spPr>
        <p:txBody>
          <a:bodyPr>
            <a:normAutofit fontScale="92500" lnSpcReduction="10000"/>
          </a:bodyPr>
          <a:lstStyle/>
          <a:p>
            <a:r>
              <a:rPr lang="et-E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Katastriüksuste moodustamine.</a:t>
            </a:r>
          </a:p>
          <a:p>
            <a:r>
              <a:rPr lang="et-E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Lepingute sõlmimine ja vajadusel servituutide seadmine.</a:t>
            </a:r>
          </a:p>
          <a:p>
            <a:r>
              <a:rPr lang="et-E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Tehniliste tingimuste taotlemine tehnovõrkudega liitumiseks ja projekteerimiseks</a:t>
            </a:r>
          </a:p>
          <a:p>
            <a:r>
              <a:rPr lang="et-E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Tehnovõrkude projekteerimine ja ehitamine. </a:t>
            </a:r>
          </a:p>
          <a:p>
            <a:r>
              <a:rPr lang="et-E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Planeeringualal asuvate tänavate, ristmike ja juurdepääsuteede projekteerimine ning ehitamine. Peale ehitustöid tänava äärsete alade heakorrastamine.</a:t>
            </a:r>
          </a:p>
          <a:p>
            <a:r>
              <a:rPr lang="et-E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Ehituslubade taotlemine hoonetele. </a:t>
            </a:r>
          </a:p>
          <a:p>
            <a:r>
              <a:rPr lang="et-E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Hoonete ehitamine.</a:t>
            </a:r>
          </a:p>
          <a:p>
            <a:r>
              <a:rPr lang="et-E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Kruntide heakorrastamine ja haljastamine. </a:t>
            </a:r>
          </a:p>
          <a:p>
            <a:r>
              <a:rPr lang="et-E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Kasutuslubade taotlemine hoonetele.</a:t>
            </a:r>
          </a:p>
          <a:p>
            <a:endParaRPr lang="et-E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88BECD-63A7-3C6D-1038-DC4EF7D33D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C7AAA-A756-48A6-867E-3DEB86414DD4}" type="datetime1">
              <a:rPr lang="et-EE" smtClean="0"/>
              <a:t>10.09.2024</a:t>
            </a:fld>
            <a:endParaRPr lang="et-E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E998EA-7575-ED2F-DF36-EF5A14CB96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Tapa Vallavalitsus | Pikk 15, Tapa | 322 9650 | vallavalitsus@tapa.ee | www.tapa.ee</a:t>
            </a:r>
            <a:endParaRPr lang="et-E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E952AC-7420-FDD9-9D43-473E404963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D2D8F-F5A0-48B9-82D4-5E59CC4642C5}" type="slidenum">
              <a:rPr lang="et-EE" smtClean="0"/>
              <a:t>17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2051031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5CFA80-CFB8-2F25-ED9A-7D507EF788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2000" y="609600"/>
            <a:ext cx="9540000" cy="718457"/>
          </a:xfrm>
        </p:spPr>
        <p:txBody>
          <a:bodyPr/>
          <a:lstStyle/>
          <a:p>
            <a:pPr algn="ctr"/>
            <a:r>
              <a:rPr lang="et-EE" sz="36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Planeeringu elluviimise ajakava</a:t>
            </a:r>
            <a:endParaRPr lang="et-EE" dirty="0">
              <a:solidFill>
                <a:schemeClr val="bg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B9DD1E-915C-EF4E-5380-2264B1F428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2000" y="1328057"/>
            <a:ext cx="9540000" cy="5077868"/>
          </a:xfrm>
        </p:spPr>
        <p:txBody>
          <a:bodyPr>
            <a:noAutofit/>
          </a:bodyPr>
          <a:lstStyle/>
          <a:p>
            <a:r>
              <a:rPr lang="et-E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Detailplaneeringus koostamine 2023-2024</a:t>
            </a:r>
          </a:p>
          <a:p>
            <a:r>
              <a:rPr lang="et-E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Taristu projekteerimine 2024</a:t>
            </a:r>
          </a:p>
          <a:p>
            <a:r>
              <a:rPr lang="et-E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Riigilt maa ostmine 202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et-EE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t-E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Kruntide moodustamine 202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et-EE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t-E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Taristu välja ehitamine 2025-2026 </a:t>
            </a:r>
          </a:p>
          <a:p>
            <a:r>
              <a:rPr lang="et-E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Kruntide võõrandamine/hoonestusõiguse seadmine 202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t-E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-202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et-EE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t-EE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3ED994-2E90-2954-6CF9-7CD5E81A0E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C7AAA-A756-48A6-867E-3DEB86414DD4}" type="datetime1">
              <a:rPr lang="et-EE" smtClean="0"/>
              <a:t>10.09.2024</a:t>
            </a:fld>
            <a:endParaRPr lang="et-E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11BB0C-EA3B-14F6-7894-2EEDA6B9ED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Tapa Vallavalitsus | Pikk 15, Tapa | 322 9650 | vallavalitsus@tapa.ee | www.tapa.ee</a:t>
            </a:r>
            <a:endParaRPr lang="et-E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0B9DDC-2FB0-0572-BD87-D1F2939D4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D2D8F-F5A0-48B9-82D4-5E59CC4642C5}" type="slidenum">
              <a:rPr lang="et-EE" smtClean="0"/>
              <a:t>18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23016002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D3F6DF-D0BA-AA0F-6A02-A6942A53B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C7AAA-A756-48A6-867E-3DEB86414DD4}" type="datetime1">
              <a:rPr lang="et-EE" smtClean="0"/>
              <a:t>10.09.2024</a:t>
            </a:fld>
            <a:endParaRPr lang="et-E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16B076-5DE4-C489-98B8-66B917B13D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dirty="0"/>
              <a:t>Tapa Vallavalitsus | Pikk 15, Tapa | 322 9650 | vallavalitsus@tapa.ee | www.tapa.ee</a:t>
            </a:r>
            <a:endParaRPr lang="et-E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923F14-A469-AFE0-5275-3F47A0A80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D2D8F-F5A0-48B9-82D4-5E59CC4642C5}" type="slidenum">
              <a:rPr lang="et-EE" smtClean="0"/>
              <a:t>2</a:t>
            </a:fld>
            <a:endParaRPr lang="et-EE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26A2612-595E-A01C-DD9C-C3A2875928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2000" y="452074"/>
            <a:ext cx="9960171" cy="5491525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fi-FI" sz="2400" b="1" i="0" u="none" strike="noStrike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Detailplaneeringu</a:t>
            </a:r>
            <a:r>
              <a:rPr lang="fi-FI" sz="2400" b="1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i-FI" sz="2400" b="1" i="0" u="none" strike="noStrike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koostamise</a:t>
            </a:r>
            <a:r>
              <a:rPr lang="fi-FI" sz="2400" b="1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i-FI" sz="2400" b="1" i="0" u="none" strike="noStrike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eesmärgiks</a:t>
            </a:r>
            <a:r>
              <a:rPr lang="et-EE" sz="2400" b="1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 algn="ctr">
              <a:buNone/>
            </a:pPr>
            <a:endParaRPr lang="et-EE" sz="2400" b="0" i="0" u="none" strike="noStrike" baseline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et-E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fi-FI" sz="2400" b="0" i="0" u="none" strike="noStrike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laneeringualale</a:t>
            </a:r>
            <a:r>
              <a:rPr lang="fi-FI" sz="24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i-FI" sz="2400" b="0" i="0" u="none" strike="noStrike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ettevõtlusala</a:t>
            </a:r>
            <a:r>
              <a:rPr lang="fi-FI" sz="24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i-FI" sz="2400" b="0" i="0" u="none" strike="noStrike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rajamine</a:t>
            </a:r>
            <a:r>
              <a:rPr lang="et-EE" sz="24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t-E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t-EE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maaüksuste sihtotstarvete muutmine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äri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ja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väiketootmisala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t-EE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kruntideks vastavalt üldplaneeringu kohasele maakasutuse juhtotstarbel; 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et-EE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maaüksus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tele</a:t>
            </a:r>
            <a:r>
              <a:rPr lang="et-EE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kruntide moodustamine, hoonestusala planeerimine ning maaüksustele ehitus- ja hoonestusõiguste määramine;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t-EE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kruntidele ehitusõigus määramine;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t-EE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juurdepääsude, parkim</a:t>
            </a:r>
            <a:r>
              <a:rPr lang="et-EE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iskorralduse</a:t>
            </a:r>
            <a:r>
              <a:rPr lang="et-EE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haljastus, tehnovõrkudega varustus ja heakord lahendamine.</a:t>
            </a:r>
            <a:endParaRPr lang="et-EE" sz="2400" dirty="0"/>
          </a:p>
        </p:txBody>
      </p:sp>
    </p:spTree>
    <p:extLst>
      <p:ext uri="{BB962C8B-B14F-4D97-AF65-F5344CB8AC3E}">
        <p14:creationId xmlns:p14="http://schemas.microsoft.com/office/powerpoint/2010/main" val="34002872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D3F6DF-D0BA-AA0F-6A02-A6942A53B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C7AAA-A756-48A6-867E-3DEB86414DD4}" type="datetime1">
              <a:rPr lang="et-EE" smtClean="0"/>
              <a:t>10.09.2024</a:t>
            </a:fld>
            <a:endParaRPr lang="et-E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16B076-5DE4-C489-98B8-66B917B13D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Tapa Vallavalitsus | Pikk 15, Tapa | 322 9650 | vallavalitsus@tapa.ee | www.tapa.ee</a:t>
            </a:r>
            <a:endParaRPr lang="et-E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923F14-A469-AFE0-5275-3F47A0A80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D2D8F-F5A0-48B9-82D4-5E59CC4642C5}" type="slidenum">
              <a:rPr lang="et-EE" smtClean="0"/>
              <a:t>3</a:t>
            </a:fld>
            <a:endParaRPr lang="et-EE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E988259-1791-9C46-D290-FDA0AAED4F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8808" y="526342"/>
            <a:ext cx="9540000" cy="5349164"/>
          </a:xfrm>
        </p:spPr>
        <p:txBody>
          <a:bodyPr>
            <a:normAutofit fontScale="25000" lnSpcReduction="20000"/>
          </a:bodyPr>
          <a:lstStyle/>
          <a:p>
            <a:pPr marL="0" indent="0" algn="just">
              <a:buNone/>
              <a:tabLst>
                <a:tab pos="1371600" algn="l"/>
              </a:tabLst>
            </a:pPr>
            <a:endParaRPr lang="et-EE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buNone/>
              <a:tabLst>
                <a:tab pos="1371600" algn="l"/>
              </a:tabLst>
            </a:pPr>
            <a:r>
              <a:rPr lang="et-EE" sz="9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Planeeringu koostamise alused ja lähtedokumendid</a:t>
            </a:r>
            <a:r>
              <a:rPr lang="et-EE" sz="9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endParaRPr lang="en-US" sz="9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1905" lvl="0" algn="just" fontAlgn="base" hangingPunct="0">
              <a:spcAft>
                <a:spcPts val="0"/>
              </a:spcAft>
              <a:buFont typeface="Courier New" panose="02070309020205020404" pitchFamily="49" charset="0"/>
              <a:buChar char="o"/>
              <a:tabLst>
                <a:tab pos="701040" algn="l"/>
                <a:tab pos="1143000" algn="l"/>
                <a:tab pos="4057650" algn="l"/>
              </a:tabLst>
            </a:pPr>
            <a:r>
              <a:rPr lang="et-EE" sz="9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Tapa valla üldplaneering (kehtestatud 29.09.2022, otsusega nr 48);</a:t>
            </a:r>
          </a:p>
          <a:p>
            <a:pPr marR="1905" lvl="0" algn="just" fontAlgn="base" hangingPunct="0">
              <a:spcAft>
                <a:spcPts val="0"/>
              </a:spcAft>
              <a:buFont typeface="Courier New" panose="02070309020205020404" pitchFamily="49" charset="0"/>
              <a:buChar char="o"/>
              <a:tabLst>
                <a:tab pos="701040" algn="l"/>
                <a:tab pos="1143000" algn="l"/>
                <a:tab pos="4057650" algn="l"/>
              </a:tabLst>
            </a:pPr>
            <a:r>
              <a:rPr lang="et-EE" sz="9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Tapa </a:t>
            </a:r>
            <a:r>
              <a:rPr lang="et-EE" sz="9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Vallav</a:t>
            </a:r>
            <a:r>
              <a:rPr lang="en-US" sz="9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olikogu</a:t>
            </a:r>
            <a:r>
              <a:rPr lang="et-EE" sz="9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2</a:t>
            </a:r>
            <a:r>
              <a:rPr lang="en-US" sz="9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9</a:t>
            </a:r>
            <a:r>
              <a:rPr lang="et-EE" sz="9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9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juuni</a:t>
            </a:r>
            <a:r>
              <a:rPr lang="en-US" sz="9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t-EE" sz="9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202</a:t>
            </a:r>
            <a:r>
              <a:rPr lang="en-US" sz="9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</a:t>
            </a:r>
            <a:r>
              <a:rPr lang="et-EE" sz="9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9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otsus</a:t>
            </a:r>
            <a:r>
              <a:rPr lang="et-EE" sz="9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nr </a:t>
            </a:r>
            <a:r>
              <a:rPr lang="en-US" sz="9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80</a:t>
            </a:r>
            <a:r>
              <a:rPr lang="et-EE" sz="9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9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“Tapa </a:t>
            </a:r>
            <a:r>
              <a:rPr lang="en-US" sz="9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linnas</a:t>
            </a:r>
            <a:r>
              <a:rPr lang="en-US" sz="9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9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Paide</a:t>
            </a:r>
            <a:r>
              <a:rPr lang="en-US" sz="9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9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mnt</a:t>
            </a:r>
            <a:r>
              <a:rPr lang="en-US" sz="9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79, 81, 83 ja </a:t>
            </a:r>
            <a:r>
              <a:rPr lang="en-US" sz="9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85 </a:t>
            </a:r>
            <a:r>
              <a:rPr lang="et-EE" sz="9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maaüksus</a:t>
            </a:r>
            <a:r>
              <a:rPr lang="en-US" sz="9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tele </a:t>
            </a:r>
            <a:r>
              <a:rPr lang="en-US" sz="9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ettevõtlusala</a:t>
            </a:r>
            <a:r>
              <a:rPr lang="en-US" sz="9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9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rajamine</a:t>
            </a:r>
            <a:r>
              <a:rPr lang="en-US" sz="9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”;</a:t>
            </a:r>
          </a:p>
          <a:p>
            <a:pPr marR="1905" lvl="0" algn="just" fontAlgn="base" hangingPunct="0">
              <a:spcAft>
                <a:spcPts val="0"/>
              </a:spcAft>
              <a:buFont typeface="Courier New" panose="02070309020205020404" pitchFamily="49" charset="0"/>
              <a:buChar char="o"/>
              <a:tabLst>
                <a:tab pos="701040" algn="l"/>
                <a:tab pos="1143000" algn="l"/>
                <a:tab pos="4057650" algn="l"/>
              </a:tabLst>
            </a:pPr>
            <a:r>
              <a:rPr lang="en-US" sz="9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Tapa Vallavalitsuse 05. </a:t>
            </a:r>
            <a:r>
              <a:rPr lang="en-US" sz="9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juuli</a:t>
            </a:r>
            <a:r>
              <a:rPr lang="en-US" sz="9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2023 </a:t>
            </a:r>
            <a:r>
              <a:rPr lang="en-US" sz="9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korraldus</a:t>
            </a:r>
            <a:r>
              <a:rPr lang="en-US" sz="9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nr 385 “Tapa </a:t>
            </a:r>
            <a:r>
              <a:rPr lang="en-US" sz="9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linnas</a:t>
            </a:r>
            <a:r>
              <a:rPr lang="en-US" sz="9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9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Paide</a:t>
            </a:r>
            <a:r>
              <a:rPr lang="en-US" sz="9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9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mnt</a:t>
            </a:r>
            <a:r>
              <a:rPr lang="en-US" sz="9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79, 81, 83 ja </a:t>
            </a:r>
            <a:r>
              <a:rPr lang="en-US" sz="9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85 </a:t>
            </a:r>
            <a:r>
              <a:rPr lang="et-EE" sz="9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maaüksus</a:t>
            </a:r>
            <a:r>
              <a:rPr lang="en-US" sz="9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tele </a:t>
            </a:r>
            <a:r>
              <a:rPr lang="en-US" sz="9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detailplaneeringu</a:t>
            </a:r>
            <a:r>
              <a:rPr lang="en-US" sz="9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9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algatamine</a:t>
            </a:r>
            <a:r>
              <a:rPr lang="en-US" sz="9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”</a:t>
            </a:r>
            <a:r>
              <a:rPr lang="et-EE" sz="9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endParaRPr lang="en-US" sz="9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1905" algn="just" fontAlgn="base" hangingPunct="0">
              <a:buFont typeface="Courier New" panose="02070309020205020404" pitchFamily="49" charset="0"/>
              <a:buChar char="o"/>
              <a:tabLst>
                <a:tab pos="701040" algn="l"/>
                <a:tab pos="1143000" algn="l"/>
                <a:tab pos="4057650" algn="l"/>
              </a:tabLst>
            </a:pPr>
            <a:r>
              <a:rPr lang="en-US" sz="9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Tapa Vallavalitsuse 03. </a:t>
            </a:r>
            <a:r>
              <a:rPr lang="en-US" sz="9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aprill</a:t>
            </a:r>
            <a:r>
              <a:rPr lang="en-US" sz="9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2024 </a:t>
            </a:r>
            <a:r>
              <a:rPr lang="en-US" sz="9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korraldus</a:t>
            </a:r>
            <a:r>
              <a:rPr lang="en-US" sz="9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nr 228 “Tapa </a:t>
            </a:r>
            <a:r>
              <a:rPr lang="en-US" sz="9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linnas</a:t>
            </a:r>
            <a:r>
              <a:rPr lang="en-US" sz="9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9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Paide</a:t>
            </a:r>
            <a:r>
              <a:rPr lang="en-US" sz="9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9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mnt</a:t>
            </a:r>
            <a:r>
              <a:rPr lang="en-US" sz="9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79, 81, 83 ja </a:t>
            </a:r>
            <a:r>
              <a:rPr lang="en-US" sz="9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85 </a:t>
            </a:r>
            <a:r>
              <a:rPr lang="et-EE" sz="9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maaüksus</a:t>
            </a:r>
            <a:r>
              <a:rPr lang="en-US" sz="9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tele </a:t>
            </a:r>
            <a:r>
              <a:rPr lang="en-US" sz="9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detailplaneeringu</a:t>
            </a:r>
            <a:r>
              <a:rPr lang="en-US" sz="9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9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vastu</a:t>
            </a:r>
            <a:r>
              <a:rPr lang="en-US" sz="9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9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võtmine</a:t>
            </a:r>
            <a:r>
              <a:rPr lang="en-US" sz="9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”;</a:t>
            </a:r>
          </a:p>
          <a:p>
            <a:pPr marR="1905" algn="just" fontAlgn="base" hangingPunct="0">
              <a:buFont typeface="Courier New" panose="02070309020205020404" pitchFamily="49" charset="0"/>
              <a:buChar char="o"/>
              <a:tabLst>
                <a:tab pos="701040" algn="l"/>
                <a:tab pos="1143000" algn="l"/>
                <a:tab pos="4057650" algn="l"/>
              </a:tabLst>
            </a:pPr>
            <a:r>
              <a:rPr lang="en-US" sz="9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Tapa </a:t>
            </a:r>
            <a:r>
              <a:rPr lang="en-US" sz="9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linnas</a:t>
            </a:r>
            <a:r>
              <a:rPr lang="en-US" sz="9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9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Paide</a:t>
            </a:r>
            <a:r>
              <a:rPr lang="en-US" sz="9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9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mnt</a:t>
            </a:r>
            <a:r>
              <a:rPr lang="en-US" sz="9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79, 81, 83 ja </a:t>
            </a:r>
            <a:r>
              <a:rPr lang="en-US" sz="9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85 </a:t>
            </a:r>
            <a:r>
              <a:rPr lang="et-EE" sz="9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maaüksus</a:t>
            </a:r>
            <a:r>
              <a:rPr lang="en-US" sz="9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tele </a:t>
            </a:r>
            <a:r>
              <a:rPr lang="en-US" sz="9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detailplaneeringu</a:t>
            </a:r>
            <a:r>
              <a:rPr lang="en-US" sz="9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9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avalik</a:t>
            </a:r>
            <a:r>
              <a:rPr lang="en-US" sz="9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9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väljapanek</a:t>
            </a:r>
            <a:r>
              <a:rPr lang="en-US" sz="9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9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toimus</a:t>
            </a:r>
            <a:r>
              <a:rPr lang="et-EE" sz="9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23.04.2024 – 06.05.2024.</a:t>
            </a:r>
            <a:r>
              <a:rPr lang="en-US" sz="9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et-EE" sz="9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1905" algn="just" fontAlgn="base" hangingPunct="0">
              <a:buFont typeface="Courier New" panose="02070309020205020404" pitchFamily="49" charset="0"/>
              <a:buChar char="o"/>
              <a:tabLst>
                <a:tab pos="701040" algn="l"/>
                <a:tab pos="1143000" algn="l"/>
                <a:tab pos="4057650" algn="l"/>
              </a:tabLst>
            </a:pPr>
            <a:r>
              <a:rPr lang="en-US" sz="9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Avali</a:t>
            </a:r>
            <a:r>
              <a:rPr lang="et-EE" sz="9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ku</a:t>
            </a:r>
            <a:r>
              <a:rPr lang="en-US" sz="9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stamise</a:t>
            </a:r>
            <a:r>
              <a:rPr lang="en-US" sz="9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9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käigus</a:t>
            </a:r>
            <a:r>
              <a:rPr lang="en-US" sz="9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9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ettepanekuid</a:t>
            </a:r>
            <a:r>
              <a:rPr lang="en-US" sz="9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ja </a:t>
            </a:r>
            <a:r>
              <a:rPr lang="en-US" sz="9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vastuväiteid</a:t>
            </a:r>
            <a:r>
              <a:rPr lang="en-US" sz="9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9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ei</a:t>
            </a:r>
            <a:r>
              <a:rPr lang="en-US" sz="9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9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esitatud</a:t>
            </a:r>
            <a:endParaRPr lang="et-EE" sz="9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1905" algn="just" fontAlgn="base" hangingPunct="0">
              <a:buFont typeface="Courier New" panose="02070309020205020404" pitchFamily="49" charset="0"/>
              <a:buChar char="o"/>
              <a:tabLst>
                <a:tab pos="701040" algn="l"/>
                <a:tab pos="1143000" algn="l"/>
                <a:tab pos="4057650" algn="l"/>
              </a:tabLst>
            </a:pPr>
            <a:r>
              <a:rPr lang="et-EE" sz="9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Tapa Vallavalitsuse 03.04.2024 korraldusega nr 228 võeti DP vastu</a:t>
            </a:r>
          </a:p>
          <a:p>
            <a:pPr marR="1905" algn="just" fontAlgn="base" hangingPunct="0">
              <a:buFont typeface="Courier New" panose="02070309020205020404" pitchFamily="49" charset="0"/>
              <a:buChar char="o"/>
              <a:tabLst>
                <a:tab pos="701040" algn="l"/>
                <a:tab pos="1143000" algn="l"/>
                <a:tab pos="4057650" algn="l"/>
              </a:tabLst>
            </a:pPr>
            <a:r>
              <a:rPr lang="et-EE" sz="9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Detailplaneeringu eeldatav kehtestamine 26.09.2024</a:t>
            </a:r>
            <a:endParaRPr lang="et-EE" sz="9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Font typeface="Courier New" panose="02070309020205020404" pitchFamily="49" charset="0"/>
              <a:buChar char="o"/>
            </a:pPr>
            <a:endParaRPr lang="et-EE" sz="9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et-EE" dirty="0"/>
          </a:p>
        </p:txBody>
      </p:sp>
    </p:spTree>
    <p:extLst>
      <p:ext uri="{BB962C8B-B14F-4D97-AF65-F5344CB8AC3E}">
        <p14:creationId xmlns:p14="http://schemas.microsoft.com/office/powerpoint/2010/main" val="10689507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FE307B-F2AD-916F-5137-D94D7ACCFE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2000" y="609600"/>
            <a:ext cx="9540000" cy="700585"/>
          </a:xfrm>
        </p:spPr>
        <p:txBody>
          <a:bodyPr>
            <a:normAutofit fontScale="90000"/>
          </a:bodyPr>
          <a:lstStyle/>
          <a:p>
            <a:r>
              <a:rPr lang="et-EE" sz="36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Planeeringu koostamise alused ja lähtedokumendid</a:t>
            </a:r>
            <a:r>
              <a:rPr lang="et-EE" sz="36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br>
              <a:rPr lang="et-EE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et-E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3A47C9-5EEC-FE4B-8EFC-39B0059A7E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2000" y="1310185"/>
            <a:ext cx="9540000" cy="3880773"/>
          </a:xfrm>
        </p:spPr>
        <p:txBody>
          <a:bodyPr/>
          <a:lstStyle/>
          <a:p>
            <a:pPr algn="just">
              <a:buFont typeface="Courier New" panose="02070309020205020404" pitchFamily="49" charset="0"/>
              <a:buChar char="o"/>
            </a:pPr>
            <a:r>
              <a:rPr lang="et-EE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Geodeediline</a:t>
            </a:r>
            <a:r>
              <a:rPr lang="et-EE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aluskaart, töö nr 7850-23, juuni 2023. a, </a:t>
            </a:r>
            <a:r>
              <a:rPr lang="et-EE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mõõdistaja</a:t>
            </a:r>
            <a:r>
              <a:rPr lang="et-EE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OÜ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t-EE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Geodeesia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24</a:t>
            </a:r>
            <a:r>
              <a:rPr lang="et-EE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algn="just">
              <a:buFont typeface="Courier New" panose="02070309020205020404" pitchFamily="49" charset="0"/>
              <a:buChar char="o"/>
            </a:pPr>
            <a:r>
              <a:rPr lang="et-EE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Detailplaneeringut menetletakse planeerimisseaduse (RT I, 26.02.2015, 3) alusel. Planeering on kehtiva Tapa valla üldplaneeringu kohane.</a:t>
            </a:r>
          </a:p>
          <a:p>
            <a:pPr algn="just">
              <a:buFont typeface="Courier New" panose="02070309020205020404" pitchFamily="49" charset="0"/>
              <a:buChar char="o"/>
            </a:pPr>
            <a:r>
              <a:rPr lang="et-EE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Planeeringut koostab</a:t>
            </a:r>
            <a:r>
              <a:rPr lang="et-EE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AB Artes Terrae </a:t>
            </a:r>
            <a:r>
              <a:rPr lang="et-EE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OÜ Eesti arhitekt-planeerija 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Heiki</a:t>
            </a:r>
            <a:r>
              <a:rPr lang="et-EE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Kalberg</a:t>
            </a:r>
            <a:r>
              <a:rPr lang="et-EE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(ruumilise keskkonna planeerija, tase 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8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r>
              <a:rPr lang="et-EE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</a:p>
          <a:p>
            <a:endParaRPr lang="et-E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5D2556-20AA-83E5-ADB8-61F368CB01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C7AAA-A756-48A6-867E-3DEB86414DD4}" type="datetime1">
              <a:rPr lang="et-EE" smtClean="0"/>
              <a:t>10.09.2024</a:t>
            </a:fld>
            <a:endParaRPr lang="et-E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55BB32-D6E7-6689-80A4-7275B83E4C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Tapa Vallavalitsus | Pikk 15, Tapa | 322 9650 | vallavalitsus@tapa.ee | www.tapa.ee</a:t>
            </a:r>
            <a:endParaRPr lang="et-E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293F6F-AE3F-0442-2493-9DBB9E5665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D2D8F-F5A0-48B9-82D4-5E59CC4642C5}" type="slidenum">
              <a:rPr lang="et-EE" smtClean="0"/>
              <a:t>4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6882019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46A562-C7FF-2706-38C4-F560EC357F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C7AAA-A756-48A6-867E-3DEB86414DD4}" type="datetime1">
              <a:rPr lang="et-EE" smtClean="0"/>
              <a:t>10.09.2024</a:t>
            </a:fld>
            <a:endParaRPr lang="et-E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B43E03-1AB5-9201-4079-A5DE928097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Tapa Vallavalitsus | Pikk 15, Tapa | 322 9650 | vallavalitsus@tapa.ee | www.tapa.ee</a:t>
            </a:r>
            <a:endParaRPr lang="et-E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FEA668-E393-4F75-E0C6-6C6943A3F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D2D8F-F5A0-48B9-82D4-5E59CC4642C5}" type="slidenum">
              <a:rPr lang="et-EE" smtClean="0"/>
              <a:t>5</a:t>
            </a:fld>
            <a:endParaRPr lang="et-EE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1E0201ED-5022-F90F-4AA8-D3F724389D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999" y="443263"/>
            <a:ext cx="10623063" cy="5598099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  <a:tabLst>
                <a:tab pos="1371600" algn="l"/>
              </a:tabLst>
            </a:pPr>
            <a:r>
              <a:rPr lang="et-EE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Planeeritava ala moodustavad:</a:t>
            </a:r>
          </a:p>
          <a:p>
            <a:pPr marL="0" lvl="1" indent="0" algn="just" fontAlgn="base" hangingPunct="0">
              <a:buFont typeface="Wingdings" panose="05000000000000000000" pitchFamily="2" charset="2"/>
              <a:buChar char="q"/>
              <a:tabLst>
                <a:tab pos="1028700" algn="l"/>
              </a:tabLst>
            </a:pPr>
            <a:r>
              <a:rPr lang="et-EE" sz="2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Paide mnt 79 (ka</a:t>
            </a:r>
            <a:r>
              <a:rPr lang="en-US" sz="2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t.</a:t>
            </a:r>
            <a:r>
              <a:rPr lang="et-EE" sz="2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tunnus 79201:001:0320, sihtotstarve sihtotstarbeta maa 100 %,</a:t>
            </a:r>
            <a:r>
              <a:rPr lang="en-US" sz="2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t-EE" sz="2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pindala 6</a:t>
            </a:r>
            <a:r>
              <a:rPr lang="en-US" sz="2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t-EE" sz="2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647 m</a:t>
            </a:r>
            <a:r>
              <a:rPr lang="en-US" sz="2100" baseline="30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et-EE" sz="2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);</a:t>
            </a:r>
          </a:p>
          <a:p>
            <a:pPr marL="0" lvl="1" indent="0" algn="just" fontAlgn="base" hangingPunct="0">
              <a:buFont typeface="Wingdings" panose="05000000000000000000" pitchFamily="2" charset="2"/>
              <a:buChar char="q"/>
              <a:tabLst>
                <a:tab pos="1028700" algn="l"/>
              </a:tabLst>
            </a:pPr>
            <a:r>
              <a:rPr lang="et-EE" sz="2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Paide mnt 81 (kat</a:t>
            </a:r>
            <a:r>
              <a:rPr lang="en-US" sz="2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et-EE" sz="2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tunnus 79101:017:0011, sihtotstarve tootmismaa 100%, pindala 6</a:t>
            </a:r>
            <a:r>
              <a:rPr lang="en-US" sz="2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t-EE" sz="2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521</a:t>
            </a:r>
            <a:r>
              <a:rPr lang="en-US" sz="2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t-EE" sz="2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</a:t>
            </a:r>
            <a:r>
              <a:rPr lang="en-US" sz="2100" baseline="30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et-EE" sz="2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);</a:t>
            </a:r>
            <a:endParaRPr lang="en-US" sz="2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1" indent="0" algn="just" fontAlgn="base" hangingPunct="0">
              <a:buFont typeface="Wingdings" panose="05000000000000000000" pitchFamily="2" charset="2"/>
              <a:buChar char="q"/>
              <a:tabLst>
                <a:tab pos="1028700" algn="l"/>
              </a:tabLst>
            </a:pPr>
            <a:r>
              <a:rPr lang="en-US" sz="2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t-EE" sz="2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Paide mnt 83 (kat</a:t>
            </a:r>
            <a:r>
              <a:rPr lang="en-US" sz="2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et-EE" sz="2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tunnus 79201:001:0508, sihtotstarve tootmismaa 100%, pindala 6</a:t>
            </a:r>
            <a:r>
              <a:rPr lang="en-US" sz="2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t-EE" sz="2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520</a:t>
            </a:r>
            <a:r>
              <a:rPr lang="en-US" sz="2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t-EE" sz="2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</a:t>
            </a:r>
            <a:r>
              <a:rPr lang="en-US" sz="2100" baseline="30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et-EE" sz="2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);</a:t>
            </a:r>
            <a:endParaRPr lang="en-US" sz="2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1" indent="0" algn="just" fontAlgn="base" hangingPunct="0">
              <a:buFont typeface="Wingdings" panose="05000000000000000000" pitchFamily="2" charset="2"/>
              <a:buChar char="q"/>
              <a:tabLst>
                <a:tab pos="1028700" algn="l"/>
              </a:tabLst>
            </a:pPr>
            <a:r>
              <a:rPr lang="et-EE" sz="2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Paide mnt 85 (kat</a:t>
            </a:r>
            <a:r>
              <a:rPr lang="en-US" sz="2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et-EE" sz="2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tunnus 79201:001:0172, sihtotstarve üldkasutatav maa 100%, pindala</a:t>
            </a:r>
            <a:r>
              <a:rPr lang="en-US" sz="2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et-EE" sz="2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1" indent="0" algn="just" fontAlgn="base" hangingPunct="0">
              <a:buNone/>
              <a:tabLst>
                <a:tab pos="1028700" algn="l"/>
              </a:tabLst>
            </a:pPr>
            <a:r>
              <a:rPr lang="et-EE" sz="2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11</a:t>
            </a:r>
            <a:r>
              <a:rPr lang="en-US" sz="2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t-EE" sz="2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3843 m</a:t>
            </a:r>
            <a:r>
              <a:rPr lang="en-US" sz="2100" baseline="30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et-EE" sz="2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);</a:t>
            </a:r>
            <a:endParaRPr lang="en-US" sz="2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1" indent="0" algn="just" fontAlgn="base" hangingPunct="0">
              <a:buNone/>
              <a:tabLst>
                <a:tab pos="1028700" algn="l"/>
              </a:tabLst>
            </a:pPr>
            <a:r>
              <a:rPr 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</a:t>
            </a:r>
            <a:r>
              <a:rPr lang="et-EE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ähialana on kaasatud osaliselt järgnevad katastriüksused:</a:t>
            </a:r>
          </a:p>
          <a:p>
            <a:pPr marL="342900" lvl="0" indent="-342900" algn="just" fontAlgn="base" hangingPunct="0">
              <a:buFont typeface="+mj-lt"/>
              <a:buAutoNum type="arabicParenR"/>
              <a:tabLst>
                <a:tab pos="1028700" algn="l"/>
              </a:tabLst>
            </a:pP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Loode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tn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12 </a:t>
            </a:r>
            <a:r>
              <a:rPr lang="et-EE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(katastritunnus  79101:017:0053, 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ü</a:t>
            </a:r>
            <a:r>
              <a:rPr lang="et-EE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hiskondlike</a:t>
            </a:r>
            <a:r>
              <a:rPr lang="et-EE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ehitiste maa 100%);</a:t>
            </a:r>
          </a:p>
          <a:p>
            <a:pPr marL="342900" lvl="0" indent="-342900" algn="just" fontAlgn="base" hangingPunct="0">
              <a:buFont typeface="+mj-lt"/>
              <a:buAutoNum type="arabicParenR"/>
              <a:tabLst>
                <a:tab pos="1028700" algn="l"/>
              </a:tabLst>
            </a:pP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Väljapealse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t-EE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(katastritunnus 79201:001:0214, 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s</a:t>
            </a:r>
            <a:r>
              <a:rPr lang="et-EE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ihtotstarbeta</a:t>
            </a:r>
            <a:r>
              <a:rPr lang="et-EE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maa 100%);</a:t>
            </a:r>
          </a:p>
          <a:p>
            <a:pPr marL="342900" lvl="0" indent="-342900" algn="just" fontAlgn="base" hangingPunct="0">
              <a:buFont typeface="+mj-lt"/>
              <a:buAutoNum type="arabicParenR" startAt="2"/>
              <a:tabLst>
                <a:tab pos="1028700" algn="l"/>
              </a:tabLst>
            </a:pP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Loode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tn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26 </a:t>
            </a:r>
            <a:r>
              <a:rPr lang="et-EE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(katastritunnus 79001:001:0548, 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</a:t>
            </a:r>
            <a:r>
              <a:rPr lang="et-EE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ootmismaa</a:t>
            </a:r>
            <a:r>
              <a:rPr lang="et-EE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100%);</a:t>
            </a:r>
          </a:p>
          <a:p>
            <a:pPr marL="342900" lvl="0" indent="-342900" algn="just" fontAlgn="base" hangingPunct="0">
              <a:buFont typeface="+mj-lt"/>
              <a:buAutoNum type="arabicParenR" startAt="2"/>
              <a:tabLst>
                <a:tab pos="1028700" algn="l"/>
              </a:tabLst>
            </a:pP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Lõuna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tn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4 </a:t>
            </a:r>
            <a:r>
              <a:rPr lang="et-EE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(katastritunnus  79101:017:0140, 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r</a:t>
            </a:r>
            <a:r>
              <a:rPr lang="et-EE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iigikaitsemaa</a:t>
            </a:r>
            <a:r>
              <a:rPr lang="et-EE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100%);</a:t>
            </a:r>
          </a:p>
          <a:p>
            <a:pPr marL="342900" lvl="0" indent="-342900" algn="just" fontAlgn="base" hangingPunct="0">
              <a:buFont typeface="+mj-lt"/>
              <a:buAutoNum type="arabicParenR" startAt="2"/>
              <a:tabLst>
                <a:tab pos="1028700" algn="l"/>
              </a:tabLst>
            </a:pP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Lõuna</a:t>
            </a:r>
            <a:r>
              <a:rPr lang="et-EE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tn 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et-EE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(katastritunnus 79101:017:0022, riigikaitsemaa 100%);).</a:t>
            </a:r>
          </a:p>
          <a:p>
            <a:pPr marL="0" indent="0">
              <a:buNone/>
            </a:pPr>
            <a:endParaRPr lang="et-EE" dirty="0"/>
          </a:p>
        </p:txBody>
      </p:sp>
    </p:spTree>
    <p:extLst>
      <p:ext uri="{BB962C8B-B14F-4D97-AF65-F5344CB8AC3E}">
        <p14:creationId xmlns:p14="http://schemas.microsoft.com/office/powerpoint/2010/main" val="13447706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546C78-BE80-CFB1-F56C-F90D400FDA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C7AAA-A756-48A6-867E-3DEB86414DD4}" type="datetime1">
              <a:rPr lang="et-EE" smtClean="0"/>
              <a:t>10.09.2024</a:t>
            </a:fld>
            <a:endParaRPr lang="et-E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31B27D-26AA-E0A5-745C-4A769296E6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Tapa Vallavalitsus | Pikk 15, Tapa | 322 9650 | vallavalitsus@tapa.ee | www.tapa.ee</a:t>
            </a:r>
            <a:endParaRPr lang="et-E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2F3DFE-B7FF-00B0-2EBE-920090524B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D2D8F-F5A0-48B9-82D4-5E59CC4642C5}" type="slidenum">
              <a:rPr lang="et-EE" smtClean="0"/>
              <a:t>6</a:t>
            </a:fld>
            <a:endParaRPr lang="et-EE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69355E6-2269-01C1-DE16-7B91E223FA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9205" y="452075"/>
            <a:ext cx="4607069" cy="5432467"/>
          </a:xfrm>
          <a:prstGeom prst="rect">
            <a:avLst/>
          </a:prstGeom>
        </p:spPr>
      </p:pic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CC79E342-A4FF-4429-0FBF-94034359A1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2000" y="719504"/>
            <a:ext cx="4607069" cy="3881437"/>
          </a:xfrm>
        </p:spPr>
        <p:txBody>
          <a:bodyPr/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b="1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Planeeringuala</a:t>
            </a:r>
            <a:r>
              <a:rPr lang="en-US" sz="24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skeem</a:t>
            </a:r>
            <a:endParaRPr lang="et-EE" sz="2400" b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3A7C31A-5116-4667-12A9-070BE9302413}"/>
              </a:ext>
            </a:extLst>
          </p:cNvPr>
          <p:cNvSpPr txBox="1"/>
          <p:nvPr/>
        </p:nvSpPr>
        <p:spPr>
          <a:xfrm>
            <a:off x="491319" y="2391349"/>
            <a:ext cx="351329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t-EE" sz="20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Planeeringuala</a:t>
            </a:r>
            <a:r>
              <a:rPr lang="et-EE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pindala on 1</a:t>
            </a:r>
            <a:r>
              <a:rPr lang="en-US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5,2</a:t>
            </a:r>
            <a:r>
              <a:rPr lang="et-EE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ha. </a:t>
            </a:r>
          </a:p>
        </p:txBody>
      </p:sp>
    </p:spTree>
    <p:extLst>
      <p:ext uri="{BB962C8B-B14F-4D97-AF65-F5344CB8AC3E}">
        <p14:creationId xmlns:p14="http://schemas.microsoft.com/office/powerpoint/2010/main" val="31869003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45543800-A476-8854-FD84-114C436A45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0203" y="645599"/>
            <a:ext cx="5254762" cy="3202587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Tapa </a:t>
            </a:r>
            <a:r>
              <a:rPr lang="en-US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valla</a:t>
            </a:r>
            <a:r>
              <a:rPr lang="en-US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üldplaneeringu</a:t>
            </a:r>
            <a:r>
              <a:rPr lang="en-US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kehtestatud</a:t>
            </a:r>
            <a:r>
              <a:rPr lang="en-US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29.09.2022. a)</a:t>
            </a:r>
            <a:r>
              <a:rPr lang="et-E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alusel</a:t>
            </a:r>
            <a:r>
              <a:rPr lang="en-US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asuvad</a:t>
            </a:r>
            <a:r>
              <a:rPr lang="en-US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planeeringualale</a:t>
            </a:r>
            <a:r>
              <a:rPr lang="en-US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jäävad</a:t>
            </a:r>
            <a:r>
              <a:rPr lang="en-US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katastriüksused</a:t>
            </a:r>
            <a:r>
              <a:rPr lang="en-US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t-EE" dirty="0">
                <a:latin typeface="Times New Roman" panose="02020603050405020304" pitchFamily="18" charset="0"/>
                <a:cs typeface="Times New Roman" panose="02020603050405020304" pitchFamily="18" charset="0"/>
              </a:rPr>
              <a:t>äri- ja väiketoomise </a:t>
            </a:r>
            <a:r>
              <a:rPr lang="en-US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t-EE" dirty="0">
                <a:latin typeface="Times New Roman" panose="02020603050405020304" pitchFamily="18" charset="0"/>
                <a:cs typeface="Times New Roman" panose="02020603050405020304" pitchFamily="18" charset="0"/>
              </a:rPr>
              <a:t>T2</a:t>
            </a:r>
            <a:r>
              <a:rPr lang="en-US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et-EE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t-EE">
                <a:latin typeface="Times New Roman" panose="02020603050405020304" pitchFamily="18" charset="0"/>
                <a:cs typeface="Times New Roman" panose="02020603050405020304" pitchFamily="18" charset="0"/>
              </a:rPr>
              <a:t>ning </a:t>
            </a:r>
            <a:r>
              <a:rPr lang="et-EE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puhkeala hoonete ehitamise õigusega</a:t>
            </a:r>
            <a:r>
              <a:rPr lang="en-US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juhtotstarbega</a:t>
            </a:r>
            <a:r>
              <a:rPr lang="en-US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ala</a:t>
            </a:r>
            <a:r>
              <a:rPr lang="et-E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t-E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P1</a:t>
            </a:r>
            <a:r>
              <a:rPr lang="en-US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et-EE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19491E1-04E7-1019-A090-30800B86F0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4965" y="645599"/>
            <a:ext cx="3789994" cy="5263881"/>
          </a:xfrm>
          <a:prstGeom prst="rect">
            <a:avLst/>
          </a:prstGeom>
          <a:noFill/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D3F6DF-D0BA-AA0F-6A02-A6942A53B36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666274" y="6040800"/>
            <a:ext cx="911939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BD2C7AAA-A756-48A6-867E-3DEB86414DD4}" type="datetime1">
              <a:rPr lang="et-EE" smtClean="0"/>
              <a:pPr>
                <a:spcAft>
                  <a:spcPts val="600"/>
                </a:spcAft>
              </a:pPr>
              <a:t>10.09.2024</a:t>
            </a:fld>
            <a:endParaRPr lang="et-E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16B076-5DE4-C489-98B8-66B917B13D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82000" y="6049612"/>
            <a:ext cx="7623825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fi-FI"/>
              <a:t>Tapa Vallavalitsus | Pikk 15, Tapa | 322 9650 | vallavalitsus@tapa.ee | www.tapa.ee</a:t>
            </a:r>
            <a:endParaRPr lang="et-E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923F14-A469-AFE0-5275-3F47A0A80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738661" y="6040800"/>
            <a:ext cx="683339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9F1D2D8F-F5A0-48B9-82D4-5E59CC4642C5}" type="slidenum">
              <a:rPr lang="et-EE" smtClean="0"/>
              <a:pPr>
                <a:spcAft>
                  <a:spcPts val="600"/>
                </a:spcAft>
              </a:pPr>
              <a:t>7</a:t>
            </a:fld>
            <a:endParaRPr lang="et-EE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71F25EFC-00B4-C0F9-5DDD-07DBE28F9B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34515" y="4459733"/>
            <a:ext cx="3600450" cy="42862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8AF6A4F-2622-32E8-3C0E-912C3B25D48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34515" y="4232505"/>
            <a:ext cx="2609850" cy="31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9892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89FD76-4FB1-D8DD-F6F9-870D96FBEC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2000" y="609600"/>
            <a:ext cx="9540000" cy="563418"/>
          </a:xfrm>
        </p:spPr>
        <p:txBody>
          <a:bodyPr>
            <a:normAutofit fontScale="90000"/>
          </a:bodyPr>
          <a:lstStyle/>
          <a:p>
            <a:br>
              <a:rPr lang="et-EE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et-EE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et-E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46A562-C7FF-2706-38C4-F560EC357F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C7AAA-A756-48A6-867E-3DEB86414DD4}" type="datetime1">
              <a:rPr lang="et-EE" smtClean="0"/>
              <a:t>10.09.2024</a:t>
            </a:fld>
            <a:endParaRPr lang="et-E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B43E03-1AB5-9201-4079-A5DE928097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Tapa Vallavalitsus | Pikk 15, Tapa | 322 9650 | vallavalitsus@tapa.ee | www.tapa.ee</a:t>
            </a:r>
            <a:endParaRPr lang="et-E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FEA668-E393-4F75-E0C6-6C6943A3F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D2D8F-F5A0-48B9-82D4-5E59CC4642C5}" type="slidenum">
              <a:rPr lang="et-EE" smtClean="0"/>
              <a:t>8</a:t>
            </a:fld>
            <a:endParaRPr lang="et-EE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922BA84F-E150-0892-A564-EB1006A7D2B7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0092" y="0"/>
            <a:ext cx="573888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29061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398EDC-4F8F-D8D2-0325-1ED3005EC3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C7AAA-A756-48A6-867E-3DEB86414DD4}" type="datetime1">
              <a:rPr lang="et-EE" smtClean="0"/>
              <a:t>10.09.2024</a:t>
            </a:fld>
            <a:endParaRPr lang="et-E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63D56B-ED2F-94E4-4679-5DBC3855F5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Tapa Vallavalitsus | Pikk 15, Tapa | 322 9650 | vallavalitsus@tapa.ee | www.tapa.ee</a:t>
            </a:r>
            <a:endParaRPr lang="et-E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E562AB-762C-2040-B1B8-879323819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D2D8F-F5A0-48B9-82D4-5E59CC4642C5}" type="slidenum">
              <a:rPr lang="et-EE" smtClean="0"/>
              <a:t>9</a:t>
            </a:fld>
            <a:endParaRPr lang="et-EE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5974864-161E-4987-8B0F-AB29BF19FE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709" y="252985"/>
            <a:ext cx="10485833" cy="6514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245861"/>
      </p:ext>
    </p:extLst>
  </p:cSld>
  <p:clrMapOvr>
    <a:masterClrMapping/>
  </p:clrMapOvr>
</p:sld>
</file>

<file path=ppt/theme/theme1.xml><?xml version="1.0" encoding="utf-8"?>
<a:theme xmlns:a="http://schemas.openxmlformats.org/drawingml/2006/main" name="Fassett">
  <a:themeElements>
    <a:clrScheme name="Sinine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asset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sset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apaVV_v4.potx" id="{6ED80967-62B3-43C1-8578-B2B48B4B0AE4}" vid="{A9A7F58F-0184-40AB-9EB7-9E889FFD11F5}"/>
    </a:ext>
  </a:extLst>
</a:theme>
</file>

<file path=ppt/theme/theme2.xml><?xml version="1.0" encoding="utf-8"?>
<a:theme xmlns:a="http://schemas.openxmlformats.org/drawingml/2006/main" name="Office'i kujundu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TapaVV_plank</Template>
  <TotalTime>16218</TotalTime>
  <Words>1109</Words>
  <Application>Microsoft Office PowerPoint</Application>
  <PresentationFormat>Widescreen</PresentationFormat>
  <Paragraphs>144</Paragraphs>
  <Slides>18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9" baseType="lpstr">
      <vt:lpstr>Arial</vt:lpstr>
      <vt:lpstr>Calibri</vt:lpstr>
      <vt:lpstr>CIDFont+F1</vt:lpstr>
      <vt:lpstr>CIDFont+F2</vt:lpstr>
      <vt:lpstr>CIDFont+F5</vt:lpstr>
      <vt:lpstr>Courier New</vt:lpstr>
      <vt:lpstr>Times New Roman</vt:lpstr>
      <vt:lpstr>Trebuchet MS</vt:lpstr>
      <vt:lpstr>Wingdings</vt:lpstr>
      <vt:lpstr>Wingdings 3</vt:lpstr>
      <vt:lpstr>Fassett</vt:lpstr>
      <vt:lpstr>  </vt:lpstr>
      <vt:lpstr>PowerPoint Presentation</vt:lpstr>
      <vt:lpstr>PowerPoint Presentation</vt:lpstr>
      <vt:lpstr>Planeeringu koostamise alused ja lähtedokumendid: </vt:lpstr>
      <vt:lpstr>PowerPoint Presentation</vt:lpstr>
      <vt:lpstr>PowerPoint Presentation</vt:lpstr>
      <vt:lpstr>PowerPoint Presentation</vt:lpstr>
      <vt:lpstr>  </vt:lpstr>
      <vt:lpstr>PowerPoint Presentation</vt:lpstr>
      <vt:lpstr>Vaade edelast</vt:lpstr>
      <vt:lpstr>Vaade loodest</vt:lpstr>
      <vt:lpstr>Vaade kirdest</vt:lpstr>
      <vt:lpstr>Vaade kagust</vt:lpstr>
      <vt:lpstr>Vaade krundile Pos 17 (eesplaanil) ja Pos 18 (haljasala tagaplaanil)</vt:lpstr>
      <vt:lpstr>Vaade kruntidele Pos 1 kuni Pos 16</vt:lpstr>
      <vt:lpstr>PowerPoint Presentation</vt:lpstr>
      <vt:lpstr>Planeeringu elluviimiseks vajalikud toimingud</vt:lpstr>
      <vt:lpstr>Planeeringu elluviimise ajakava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Pealkiri</dc:title>
  <dc:creator>Marko Teiva</dc:creator>
  <cp:lastModifiedBy>Marko Teiva</cp:lastModifiedBy>
  <cp:revision>89</cp:revision>
  <dcterms:created xsi:type="dcterms:W3CDTF">2022-11-03T11:20:26Z</dcterms:created>
  <dcterms:modified xsi:type="dcterms:W3CDTF">2024-09-10T06:45:33Z</dcterms:modified>
</cp:coreProperties>
</file>