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8"/>
  </p:notesMasterIdLst>
  <p:sldIdLst>
    <p:sldId id="256" r:id="rId2"/>
    <p:sldId id="312" r:id="rId3"/>
    <p:sldId id="311" r:id="rId4"/>
    <p:sldId id="310" r:id="rId5"/>
    <p:sldId id="307" r:id="rId6"/>
    <p:sldId id="288" r:id="rId7"/>
    <p:sldId id="265" r:id="rId8"/>
    <p:sldId id="263" r:id="rId9"/>
    <p:sldId id="267" r:id="rId10"/>
    <p:sldId id="264" r:id="rId11"/>
    <p:sldId id="292" r:id="rId12"/>
    <p:sldId id="293" r:id="rId13"/>
    <p:sldId id="290" r:id="rId14"/>
    <p:sldId id="295" r:id="rId15"/>
    <p:sldId id="294" r:id="rId16"/>
    <p:sldId id="297" r:id="rId17"/>
    <p:sldId id="287" r:id="rId18"/>
    <p:sldId id="308" r:id="rId19"/>
    <p:sldId id="309" r:id="rId20"/>
    <p:sldId id="298" r:id="rId21"/>
    <p:sldId id="299" r:id="rId22"/>
    <p:sldId id="300" r:id="rId23"/>
    <p:sldId id="301" r:id="rId24"/>
    <p:sldId id="302" r:id="rId25"/>
    <p:sldId id="305" r:id="rId26"/>
    <p:sldId id="30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3CF"/>
    <a:srgbClr val="009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B97175-D8BB-4940-8EDB-1822E78EDAA8}" v="45" dt="2024-02-01T15:11:52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124572982222548E-2"/>
          <c:y val="2.2172935523522185E-2"/>
          <c:w val="0.91764763779527558"/>
          <c:h val="0.91222210545037108"/>
        </c:manualLayout>
      </c:layout>
      <c:lineChart>
        <c:grouping val="standard"/>
        <c:varyColors val="0"/>
        <c:ser>
          <c:idx val="1"/>
          <c:order val="1"/>
          <c:tx>
            <c:strRef>
              <c:f>Sheet1!$G$1</c:f>
              <c:strCache>
                <c:ptCount val="1"/>
                <c:pt idx="0">
                  <c:v>Tapa linn</c:v>
                </c:pt>
              </c:strCache>
            </c:strRef>
          </c:tx>
          <c:spPr>
            <a:ln w="381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Sheet1!$E$2:$E$22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Sheet1!$G$2:$G$22</c:f>
              <c:numCache>
                <c:formatCode>General</c:formatCode>
                <c:ptCount val="21"/>
                <c:pt idx="0">
                  <c:v>49</c:v>
                </c:pt>
                <c:pt idx="1">
                  <c:v>68</c:v>
                </c:pt>
                <c:pt idx="2">
                  <c:v>88</c:v>
                </c:pt>
                <c:pt idx="3">
                  <c:v>167</c:v>
                </c:pt>
                <c:pt idx="4">
                  <c:v>317</c:v>
                </c:pt>
                <c:pt idx="5">
                  <c:v>202</c:v>
                </c:pt>
                <c:pt idx="6">
                  <c:v>131</c:v>
                </c:pt>
                <c:pt idx="7">
                  <c:v>120</c:v>
                </c:pt>
                <c:pt idx="8">
                  <c:v>96</c:v>
                </c:pt>
                <c:pt idx="9">
                  <c:v>86</c:v>
                </c:pt>
                <c:pt idx="10">
                  <c:v>76</c:v>
                </c:pt>
                <c:pt idx="11">
                  <c:v>83</c:v>
                </c:pt>
                <c:pt idx="12">
                  <c:v>111</c:v>
                </c:pt>
                <c:pt idx="13">
                  <c:v>121</c:v>
                </c:pt>
                <c:pt idx="14">
                  <c:v>196</c:v>
                </c:pt>
                <c:pt idx="15">
                  <c:v>236</c:v>
                </c:pt>
                <c:pt idx="16">
                  <c:v>250</c:v>
                </c:pt>
                <c:pt idx="17">
                  <c:v>323</c:v>
                </c:pt>
                <c:pt idx="18">
                  <c:v>432</c:v>
                </c:pt>
                <c:pt idx="19">
                  <c:v>553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D029-4DBE-B819-5E587723CD3A}"/>
            </c:ext>
          </c:extLst>
        </c:ser>
        <c:ser>
          <c:idx val="2"/>
          <c:order val="2"/>
          <c:tx>
            <c:strRef>
              <c:f>Sheet1!$H$1</c:f>
              <c:strCache>
                <c:ptCount val="1"/>
                <c:pt idx="0">
                  <c:v>Rakvere linn</c:v>
                </c:pt>
              </c:strCache>
            </c:strRef>
          </c:tx>
          <c:spPr>
            <a:ln w="38100" cap="flat" cmpd="dbl" algn="ctr">
              <a:solidFill>
                <a:schemeClr val="accent3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Sheet1!$E$2:$E$22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Sheet1!$H$2:$H$22</c:f>
              <c:numCache>
                <c:formatCode>General</c:formatCode>
                <c:ptCount val="21"/>
                <c:pt idx="0">
                  <c:v>269</c:v>
                </c:pt>
                <c:pt idx="1">
                  <c:v>306</c:v>
                </c:pt>
                <c:pt idx="2">
                  <c:v>365</c:v>
                </c:pt>
                <c:pt idx="3">
                  <c:v>673</c:v>
                </c:pt>
                <c:pt idx="4">
                  <c:v>821</c:v>
                </c:pt>
                <c:pt idx="5">
                  <c:v>747</c:v>
                </c:pt>
                <c:pt idx="6">
                  <c:v>425</c:v>
                </c:pt>
                <c:pt idx="7">
                  <c:v>420</c:v>
                </c:pt>
                <c:pt idx="8">
                  <c:v>378</c:v>
                </c:pt>
                <c:pt idx="9">
                  <c:v>443</c:v>
                </c:pt>
                <c:pt idx="10">
                  <c:v>438</c:v>
                </c:pt>
                <c:pt idx="11">
                  <c:v>472</c:v>
                </c:pt>
                <c:pt idx="12">
                  <c:v>495</c:v>
                </c:pt>
                <c:pt idx="13">
                  <c:v>537</c:v>
                </c:pt>
                <c:pt idx="14">
                  <c:v>610</c:v>
                </c:pt>
                <c:pt idx="15">
                  <c:v>742</c:v>
                </c:pt>
                <c:pt idx="16">
                  <c:v>733</c:v>
                </c:pt>
                <c:pt idx="17">
                  <c:v>734</c:v>
                </c:pt>
                <c:pt idx="18">
                  <c:v>955</c:v>
                </c:pt>
                <c:pt idx="19">
                  <c:v>1178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D029-4DBE-B819-5E587723CD3A}"/>
            </c:ext>
          </c:extLst>
        </c:ser>
        <c:ser>
          <c:idx val="3"/>
          <c:order val="3"/>
          <c:tx>
            <c:strRef>
              <c:f>Sheet1!$I$1</c:f>
              <c:strCache>
                <c:ptCount val="1"/>
                <c:pt idx="0">
                  <c:v>Tamsalu linn</c:v>
                </c:pt>
              </c:strCache>
              <c:extLst xmlns:c15="http://schemas.microsoft.com/office/drawing/2012/chart"/>
            </c:strRef>
          </c:tx>
          <c:spPr>
            <a:ln w="38100" cap="flat" cmpd="dbl" algn="ctr">
              <a:solidFill>
                <a:schemeClr val="accent4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Sheet1!$E$2:$E$22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  <c:extLst xmlns:c15="http://schemas.microsoft.com/office/drawing/2012/chart"/>
            </c:numRef>
          </c:cat>
          <c:val>
            <c:numRef>
              <c:f>Sheet1!$I$2:$I$22</c:f>
              <c:numCache>
                <c:formatCode>General</c:formatCode>
                <c:ptCount val="21"/>
                <c:pt idx="0">
                  <c:v>18</c:v>
                </c:pt>
                <c:pt idx="1">
                  <c:v>50</c:v>
                </c:pt>
                <c:pt idx="2">
                  <c:v>51</c:v>
                </c:pt>
                <c:pt idx="3">
                  <c:v>81</c:v>
                </c:pt>
                <c:pt idx="4">
                  <c:v>169</c:v>
                </c:pt>
                <c:pt idx="5">
                  <c:v>96</c:v>
                </c:pt>
                <c:pt idx="6">
                  <c:v>74</c:v>
                </c:pt>
                <c:pt idx="7">
                  <c:v>74</c:v>
                </c:pt>
                <c:pt idx="8">
                  <c:v>95</c:v>
                </c:pt>
                <c:pt idx="9">
                  <c:v>71</c:v>
                </c:pt>
                <c:pt idx="10">
                  <c:v>47</c:v>
                </c:pt>
                <c:pt idx="11">
                  <c:v>55</c:v>
                </c:pt>
                <c:pt idx="12">
                  <c:v>75</c:v>
                </c:pt>
                <c:pt idx="13">
                  <c:v>69</c:v>
                </c:pt>
                <c:pt idx="14">
                  <c:v>66</c:v>
                </c:pt>
                <c:pt idx="15">
                  <c:v>76</c:v>
                </c:pt>
                <c:pt idx="16">
                  <c:v>100</c:v>
                </c:pt>
                <c:pt idx="17">
                  <c:v>98</c:v>
                </c:pt>
                <c:pt idx="18">
                  <c:v>121</c:v>
                </c:pt>
                <c:pt idx="19">
                  <c:v>187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D029-4DBE-B819-5E587723CD3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40684168"/>
        <c:axId val="54067990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Kadrina alevik</c:v>
                      </c:pt>
                    </c:strCache>
                  </c:strRef>
                </c:tx>
                <c:spPr>
                  <a:ln w="38100" cap="flat" cmpd="dbl" algn="ctr">
                    <a:solidFill>
                      <a:schemeClr val="accent1"/>
                    </a:solidFill>
                    <a:miter lim="800000"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t-EE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Sheet1!$E$2:$E$22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Sheet1!$F$2:$F$22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53</c:v>
                      </c:pt>
                      <c:pt idx="1">
                        <c:v>97</c:v>
                      </c:pt>
                      <c:pt idx="2">
                        <c:v>135</c:v>
                      </c:pt>
                      <c:pt idx="3">
                        <c:v>240</c:v>
                      </c:pt>
                      <c:pt idx="4">
                        <c:v>355</c:v>
                      </c:pt>
                      <c:pt idx="5">
                        <c:v>385</c:v>
                      </c:pt>
                      <c:pt idx="6">
                        <c:v>125</c:v>
                      </c:pt>
                      <c:pt idx="7">
                        <c:v>167</c:v>
                      </c:pt>
                      <c:pt idx="8">
                        <c:v>155</c:v>
                      </c:pt>
                      <c:pt idx="9">
                        <c:v>138</c:v>
                      </c:pt>
                      <c:pt idx="10">
                        <c:v>133</c:v>
                      </c:pt>
                      <c:pt idx="11">
                        <c:v>172</c:v>
                      </c:pt>
                      <c:pt idx="12">
                        <c:v>183</c:v>
                      </c:pt>
                      <c:pt idx="13">
                        <c:v>235</c:v>
                      </c:pt>
                      <c:pt idx="14">
                        <c:v>278</c:v>
                      </c:pt>
                      <c:pt idx="15">
                        <c:v>334</c:v>
                      </c:pt>
                      <c:pt idx="16">
                        <c:v>372</c:v>
                      </c:pt>
                      <c:pt idx="17">
                        <c:v>465</c:v>
                      </c:pt>
                      <c:pt idx="18">
                        <c:v>485</c:v>
                      </c:pt>
                      <c:pt idx="19">
                        <c:v>692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D029-4DBE-B819-5E587723CD3A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  <c:pt idx="0">
                        <c:v>Kunda linn</c:v>
                      </c:pt>
                    </c:strCache>
                  </c:strRef>
                </c:tx>
                <c:spPr>
                  <a:ln w="38100" cap="flat" cmpd="dbl" algn="ctr">
                    <a:solidFill>
                      <a:schemeClr val="accent5"/>
                    </a:solidFill>
                    <a:miter lim="800000"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5"/>
                    </a:solidFill>
                    <a:ln w="9525" cap="flat" cmpd="sng" algn="ctr">
                      <a:solidFill>
                        <a:schemeClr val="lt1"/>
                      </a:solidFill>
                      <a:round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t-EE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Sheet1!$J$2:$J$22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16</c:v>
                      </c:pt>
                      <c:pt idx="1">
                        <c:v>35</c:v>
                      </c:pt>
                      <c:pt idx="2">
                        <c:v>130</c:v>
                      </c:pt>
                      <c:pt idx="3">
                        <c:v>250</c:v>
                      </c:pt>
                      <c:pt idx="4">
                        <c:v>275</c:v>
                      </c:pt>
                      <c:pt idx="5">
                        <c:v>255</c:v>
                      </c:pt>
                      <c:pt idx="6">
                        <c:v>124</c:v>
                      </c:pt>
                      <c:pt idx="7">
                        <c:v>85</c:v>
                      </c:pt>
                      <c:pt idx="8">
                        <c:v>72</c:v>
                      </c:pt>
                      <c:pt idx="9">
                        <c:v>63</c:v>
                      </c:pt>
                      <c:pt idx="10">
                        <c:v>73</c:v>
                      </c:pt>
                      <c:pt idx="11">
                        <c:v>73</c:v>
                      </c:pt>
                      <c:pt idx="12">
                        <c:v>81</c:v>
                      </c:pt>
                      <c:pt idx="13">
                        <c:v>73</c:v>
                      </c:pt>
                      <c:pt idx="14">
                        <c:v>98</c:v>
                      </c:pt>
                      <c:pt idx="15">
                        <c:v>110</c:v>
                      </c:pt>
                      <c:pt idx="16">
                        <c:v>101</c:v>
                      </c:pt>
                      <c:pt idx="17">
                        <c:v>124</c:v>
                      </c:pt>
                      <c:pt idx="18">
                        <c:v>186</c:v>
                      </c:pt>
                      <c:pt idx="19">
                        <c:v>250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029-4DBE-B819-5E587723CD3A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Haljala alevik</c:v>
                      </c:pt>
                    </c:strCache>
                  </c:strRef>
                </c:tx>
                <c:spPr>
                  <a:ln w="38100" cap="flat" cmpd="dbl" algn="ctr">
                    <a:solidFill>
                      <a:schemeClr val="accent6"/>
                    </a:solidFill>
                    <a:miter lim="800000"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6"/>
                    </a:solidFill>
                    <a:ln w="9525" cap="flat" cmpd="sng" algn="ctr">
                      <a:solidFill>
                        <a:schemeClr val="lt1"/>
                      </a:solidFill>
                      <a:round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t-EE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Sheet1!$K$2:$K$22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62</c:v>
                      </c:pt>
                      <c:pt idx="1">
                        <c:v>166</c:v>
                      </c:pt>
                      <c:pt idx="2">
                        <c:v>211</c:v>
                      </c:pt>
                      <c:pt idx="3">
                        <c:v>308</c:v>
                      </c:pt>
                      <c:pt idx="4">
                        <c:v>552</c:v>
                      </c:pt>
                      <c:pt idx="5">
                        <c:v>500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261</c:v>
                      </c:pt>
                      <c:pt idx="10">
                        <c:v>227</c:v>
                      </c:pt>
                      <c:pt idx="11">
                        <c:v>242</c:v>
                      </c:pt>
                      <c:pt idx="12">
                        <c:v>261</c:v>
                      </c:pt>
                      <c:pt idx="13">
                        <c:v>283</c:v>
                      </c:pt>
                      <c:pt idx="14">
                        <c:v>328</c:v>
                      </c:pt>
                      <c:pt idx="15">
                        <c:v>384</c:v>
                      </c:pt>
                      <c:pt idx="16">
                        <c:v>330</c:v>
                      </c:pt>
                      <c:pt idx="17">
                        <c:v>422</c:v>
                      </c:pt>
                      <c:pt idx="18">
                        <c:v>188</c:v>
                      </c:pt>
                      <c:pt idx="19">
                        <c:v>731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029-4DBE-B819-5E587723CD3A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Sõmeru alevik</c:v>
                      </c:pt>
                    </c:strCache>
                  </c:strRef>
                </c:tx>
                <c:spPr>
                  <a:ln w="38100" cap="flat" cmpd="dbl" algn="ctr">
                    <a:solidFill>
                      <a:schemeClr val="accent1">
                        <a:lumMod val="60000"/>
                      </a:schemeClr>
                    </a:solidFill>
                    <a:miter lim="800000"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1">
                        <a:lumMod val="60000"/>
                      </a:schemeClr>
                    </a:solidFill>
                    <a:ln w="9525" cap="flat" cmpd="sng" algn="ctr">
                      <a:solidFill>
                        <a:schemeClr val="lt1"/>
                      </a:solidFill>
                      <a:round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t-EE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125</c:v>
                      </c:pt>
                      <c:pt idx="1">
                        <c:v>202</c:v>
                      </c:pt>
                      <c:pt idx="2">
                        <c:v>224</c:v>
                      </c:pt>
                      <c:pt idx="3">
                        <c:v>367</c:v>
                      </c:pt>
                      <c:pt idx="4">
                        <c:v>644</c:v>
                      </c:pt>
                      <c:pt idx="5">
                        <c:v>578</c:v>
                      </c:pt>
                      <c:pt idx="6">
                        <c:v>0</c:v>
                      </c:pt>
                      <c:pt idx="7">
                        <c:v>278</c:v>
                      </c:pt>
                      <c:pt idx="8">
                        <c:v>222</c:v>
                      </c:pt>
                      <c:pt idx="9">
                        <c:v>304</c:v>
                      </c:pt>
                      <c:pt idx="10">
                        <c:v>249</c:v>
                      </c:pt>
                      <c:pt idx="11">
                        <c:v>345</c:v>
                      </c:pt>
                      <c:pt idx="12">
                        <c:v>308</c:v>
                      </c:pt>
                      <c:pt idx="13">
                        <c:v>375</c:v>
                      </c:pt>
                      <c:pt idx="14">
                        <c:v>390</c:v>
                      </c:pt>
                      <c:pt idx="15">
                        <c:v>571</c:v>
                      </c:pt>
                      <c:pt idx="16">
                        <c:v>458</c:v>
                      </c:pt>
                      <c:pt idx="17">
                        <c:v>492</c:v>
                      </c:pt>
                      <c:pt idx="18">
                        <c:v>647</c:v>
                      </c:pt>
                      <c:pt idx="19">
                        <c:v>833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029-4DBE-B819-5E587723CD3A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Sheet1!$M$1</c15:sqref>
                        </c15:formulaRef>
                      </c:ext>
                    </c:extLst>
                    <c:strCache>
                      <c:ptCount val="1"/>
                      <c:pt idx="0">
                        <c:v>Vinni alevik</c:v>
                      </c:pt>
                    </c:strCache>
                  </c:strRef>
                </c:tx>
                <c:spPr>
                  <a:ln w="38100" cap="flat" cmpd="dbl" algn="ctr">
                    <a:solidFill>
                      <a:schemeClr val="accent2">
                        <a:lumMod val="60000"/>
                      </a:schemeClr>
                    </a:solidFill>
                    <a:miter lim="800000"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2">
                        <a:lumMod val="60000"/>
                      </a:schemeClr>
                    </a:solidFill>
                    <a:ln w="9525" cap="flat" cmpd="sng" algn="ctr">
                      <a:solidFill>
                        <a:schemeClr val="lt1"/>
                      </a:solidFill>
                      <a:round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t-EE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Sheet1!$M$2:$M$22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137</c:v>
                      </c:pt>
                      <c:pt idx="2">
                        <c:v>192</c:v>
                      </c:pt>
                      <c:pt idx="3">
                        <c:v>384</c:v>
                      </c:pt>
                      <c:pt idx="4">
                        <c:v>606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185</c:v>
                      </c:pt>
                      <c:pt idx="9">
                        <c:v>200</c:v>
                      </c:pt>
                      <c:pt idx="10">
                        <c:v>172</c:v>
                      </c:pt>
                      <c:pt idx="11">
                        <c:v>206</c:v>
                      </c:pt>
                      <c:pt idx="12">
                        <c:v>279</c:v>
                      </c:pt>
                      <c:pt idx="13">
                        <c:v>250</c:v>
                      </c:pt>
                      <c:pt idx="14">
                        <c:v>277</c:v>
                      </c:pt>
                      <c:pt idx="15">
                        <c:v>325</c:v>
                      </c:pt>
                      <c:pt idx="16">
                        <c:v>390</c:v>
                      </c:pt>
                      <c:pt idx="17">
                        <c:v>350</c:v>
                      </c:pt>
                      <c:pt idx="18">
                        <c:v>456</c:v>
                      </c:pt>
                      <c:pt idx="19">
                        <c:v>566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029-4DBE-B819-5E587723CD3A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Sheet1!$N$1</c15:sqref>
                        </c15:formulaRef>
                      </c:ext>
                    </c:extLst>
                    <c:strCache>
                      <c:ptCount val="1"/>
                      <c:pt idx="0">
                        <c:v>Väike-Maarja alevik</c:v>
                      </c:pt>
                    </c:strCache>
                  </c:strRef>
                </c:tx>
                <c:spPr>
                  <a:ln w="38100" cap="flat" cmpd="dbl" algn="ctr">
                    <a:solidFill>
                      <a:schemeClr val="accent3">
                        <a:lumMod val="60000"/>
                      </a:schemeClr>
                    </a:solidFill>
                    <a:miter lim="800000"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3">
                        <a:lumMod val="60000"/>
                      </a:schemeClr>
                    </a:solidFill>
                    <a:ln w="9525" cap="flat" cmpd="sng" algn="ctr">
                      <a:solidFill>
                        <a:schemeClr val="lt1"/>
                      </a:solidFill>
                      <a:round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t-EE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Sheet1!$N$2:$N$22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</c:v>
                      </c:pt>
                      <c:pt idx="2">
                        <c:v>80</c:v>
                      </c:pt>
                      <c:pt idx="3">
                        <c:v>91</c:v>
                      </c:pt>
                      <c:pt idx="4">
                        <c:v>147</c:v>
                      </c:pt>
                      <c:pt idx="5">
                        <c:v>256</c:v>
                      </c:pt>
                      <c:pt idx="6">
                        <c:v>190</c:v>
                      </c:pt>
                      <c:pt idx="7">
                        <c:v>98</c:v>
                      </c:pt>
                      <c:pt idx="8">
                        <c:v>150</c:v>
                      </c:pt>
                      <c:pt idx="9">
                        <c:v>229</c:v>
                      </c:pt>
                      <c:pt idx="10">
                        <c:v>114</c:v>
                      </c:pt>
                      <c:pt idx="11">
                        <c:v>141</c:v>
                      </c:pt>
                      <c:pt idx="12">
                        <c:v>149</c:v>
                      </c:pt>
                      <c:pt idx="13">
                        <c:v>164</c:v>
                      </c:pt>
                      <c:pt idx="14">
                        <c:v>134</c:v>
                      </c:pt>
                      <c:pt idx="15">
                        <c:v>179</c:v>
                      </c:pt>
                      <c:pt idx="16">
                        <c:v>178</c:v>
                      </c:pt>
                      <c:pt idx="17">
                        <c:v>203</c:v>
                      </c:pt>
                      <c:pt idx="18">
                        <c:v>248</c:v>
                      </c:pt>
                      <c:pt idx="19">
                        <c:v>305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029-4DBE-B819-5E587723CD3A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Sheet1!$O$1</c15:sqref>
                        </c15:formulaRef>
                      </c:ext>
                    </c:extLst>
                    <c:strCache>
                      <c:ptCount val="1"/>
                      <c:pt idx="0">
                        <c:v>L-Virumaa keskmine brutopalk (Statistikaamet)</c:v>
                      </c:pt>
                    </c:strCache>
                  </c:strRef>
                </c:tx>
                <c:spPr>
                  <a:ln w="38100" cap="flat" cmpd="dbl" algn="ctr">
                    <a:solidFill>
                      <a:schemeClr val="accent4">
                        <a:lumMod val="60000"/>
                      </a:schemeClr>
                    </a:solidFill>
                    <a:miter lim="800000"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t-EE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Sheet1!$O$2:$O$22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3">
                        <c:v>467</c:v>
                      </c:pt>
                      <c:pt idx="4">
                        <c:v>559</c:v>
                      </c:pt>
                      <c:pt idx="5">
                        <c:v>668</c:v>
                      </c:pt>
                      <c:pt idx="6">
                        <c:v>624</c:v>
                      </c:pt>
                      <c:pt idx="7">
                        <c:v>648</c:v>
                      </c:pt>
                      <c:pt idx="8">
                        <c:v>644</c:v>
                      </c:pt>
                      <c:pt idx="9">
                        <c:v>741</c:v>
                      </c:pt>
                      <c:pt idx="10">
                        <c:v>790</c:v>
                      </c:pt>
                      <c:pt idx="11">
                        <c:v>836</c:v>
                      </c:pt>
                      <c:pt idx="12">
                        <c:v>895</c:v>
                      </c:pt>
                      <c:pt idx="13">
                        <c:v>942</c:v>
                      </c:pt>
                      <c:pt idx="14">
                        <c:v>976</c:v>
                      </c:pt>
                      <c:pt idx="15">
                        <c:v>1021</c:v>
                      </c:pt>
                      <c:pt idx="16">
                        <c:v>1095</c:v>
                      </c:pt>
                      <c:pt idx="17">
                        <c:v>1226</c:v>
                      </c:pt>
                      <c:pt idx="18">
                        <c:v>1292</c:v>
                      </c:pt>
                      <c:pt idx="19">
                        <c:v>1340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029-4DBE-B819-5E587723CD3A}"/>
                  </c:ext>
                </c:extLst>
              </c15:ser>
            </c15:filteredLineSeries>
          </c:ext>
        </c:extLst>
      </c:lineChart>
      <c:catAx>
        <c:axId val="540684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540679904"/>
        <c:crosses val="autoZero"/>
        <c:auto val="1"/>
        <c:lblAlgn val="ctr"/>
        <c:lblOffset val="100"/>
        <c:noMultiLvlLbl val="0"/>
      </c:catAx>
      <c:valAx>
        <c:axId val="54067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54068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064497659411587"/>
          <c:y val="0.11580288300368756"/>
          <c:w val="0.56257200804020546"/>
          <c:h val="8.6000938652363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t-E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489445366223253"/>
          <c:y val="0.17189849321764467"/>
          <c:w val="0.3886763789118321"/>
          <c:h val="0.68846444648705118"/>
        </c:manualLayout>
      </c:layout>
      <c:pieChart>
        <c:varyColors val="1"/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0D-4AD0-8221-DFED6E9E71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0D-4AD0-8221-DFED6E9E71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0D-4AD0-8221-DFED6E9E71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0D-4AD0-8221-DFED6E9E712B}"/>
              </c:ext>
            </c:extLst>
          </c:dPt>
          <c:cat>
            <c:strRef>
              <c:f>Sheet1!$A$26:$A$29</c:f>
              <c:strCache>
                <c:ptCount val="4"/>
                <c:pt idx="0">
                  <c:v>Maksutulud</c:v>
                </c:pt>
                <c:pt idx="1">
                  <c:v>Tulud kaupade ja teenuste müügist</c:v>
                </c:pt>
                <c:pt idx="2">
                  <c:v>Saadavad toetused tegevuskuludeks</c:v>
                </c:pt>
                <c:pt idx="3">
                  <c:v>Muud tegevustulud </c:v>
                </c:pt>
              </c:strCache>
            </c:strRef>
          </c:cat>
          <c:val>
            <c:numRef>
              <c:f>Sheet1!$C$26:$C$29</c:f>
              <c:numCache>
                <c:formatCode>0.00%</c:formatCode>
                <c:ptCount val="4"/>
                <c:pt idx="0">
                  <c:v>0.4962435678496751</c:v>
                </c:pt>
                <c:pt idx="1">
                  <c:v>6.3771672049101336E-2</c:v>
                </c:pt>
                <c:pt idx="2">
                  <c:v>0.43570135659897763</c:v>
                </c:pt>
                <c:pt idx="3">
                  <c:v>4.2834035022459686E-3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0D-4AD0-8221-DFED6E9E7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80D-4AD0-8221-DFED6E9E71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80D-4AD0-8221-DFED6E9E71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A80D-4AD0-8221-DFED6E9E71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80D-4AD0-8221-DFED6E9E712B}"/>
              </c:ext>
            </c:extLst>
          </c:dPt>
          <c:dLbls>
            <c:dLbl>
              <c:idx val="0"/>
              <c:layout>
                <c:manualLayout>
                  <c:x val="2.1112464474218433E-2"/>
                  <c:y val="-0.1495864627422343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80D-4AD0-8221-DFED6E9E712B}"/>
                </c:ext>
              </c:extLst>
            </c:dLbl>
            <c:dLbl>
              <c:idx val="1"/>
              <c:layout>
                <c:manualLayout>
                  <c:x val="-0.29232643118148605"/>
                  <c:y val="-7.19165686260742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80D-4AD0-8221-DFED6E9E712B}"/>
                </c:ext>
              </c:extLst>
            </c:dLbl>
            <c:dLbl>
              <c:idx val="2"/>
              <c:layout>
                <c:manualLayout>
                  <c:x val="-7.7953714981729594E-2"/>
                  <c:y val="-4.31499411756445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80D-4AD0-8221-DFED6E9E71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rgbClr val="196B24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Sheet1!$A$26:$A$29</c:f>
              <c:strCache>
                <c:ptCount val="4"/>
                <c:pt idx="0">
                  <c:v>Maksutulud</c:v>
                </c:pt>
                <c:pt idx="1">
                  <c:v>Tulud kaupade ja teenuste müügist</c:v>
                </c:pt>
                <c:pt idx="2">
                  <c:v>Saadavad toetused tegevuskuludeks</c:v>
                </c:pt>
                <c:pt idx="3">
                  <c:v>Muud tegevustulud </c:v>
                </c:pt>
              </c:strCache>
            </c:strRef>
          </c:cat>
          <c:val>
            <c:numRef>
              <c:f>Sheet1!$B$26:$B$29</c:f>
              <c:numCache>
                <c:formatCode>#,##0</c:formatCode>
                <c:ptCount val="4"/>
                <c:pt idx="0">
                  <c:v>11006000</c:v>
                </c:pt>
                <c:pt idx="1">
                  <c:v>1414368</c:v>
                </c:pt>
                <c:pt idx="2">
                  <c:v>9663257</c:v>
                </c:pt>
                <c:pt idx="3">
                  <c:v>95000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80D-4AD0-8221-DFED6E9E7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n>
            <a:gradFill>
              <a:gsLst>
                <a:gs pos="5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a:defRPr>
      </a:pPr>
      <a:endParaRPr lang="et-EE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/>
              <a:t>Tapa valla 2024 KULUD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6D7-4EA8-A8B3-7B7FB3E54BFD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6D7-4EA8-A8B3-7B7FB3E54BFD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6D7-4EA8-A8B3-7B7FB3E54BFD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6D7-4EA8-A8B3-7B7FB3E54BFD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6D7-4EA8-A8B3-7B7FB3E54BFD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6D7-4EA8-A8B3-7B7FB3E54BF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6D7-4EA8-A8B3-7B7FB3E54BF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6D7-4EA8-A8B3-7B7FB3E54BF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86D7-4EA8-A8B3-7B7FB3E54BF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D7-4EA8-A8B3-7B7FB3E54BFD}"/>
                </c:ext>
              </c:extLst>
            </c:dLbl>
            <c:dLbl>
              <c:idx val="1"/>
              <c:layout>
                <c:manualLayout>
                  <c:x val="1.7584965771724116E-2"/>
                  <c:y val="-0.1160549518527072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86470337174564"/>
                      <c:h val="6.46271675935710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6D7-4EA8-A8B3-7B7FB3E54BFD}"/>
                </c:ext>
              </c:extLst>
            </c:dLbl>
            <c:dLbl>
              <c:idx val="2"/>
              <c:layout>
                <c:manualLayout>
                  <c:x val="-0.13287278910878778"/>
                  <c:y val="-8.0419940041452642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D7-4EA8-A8B3-7B7FB3E54BFD}"/>
                </c:ext>
              </c:extLst>
            </c:dLbl>
            <c:dLbl>
              <c:idx val="3"/>
              <c:layout>
                <c:manualLayout>
                  <c:x val="1.2347451446930209E-2"/>
                  <c:y val="-5.0413004039070335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D7-4EA8-A8B3-7B7FB3E54BFD}"/>
                </c:ext>
              </c:extLst>
            </c:dLbl>
            <c:dLbl>
              <c:idx val="4"/>
              <c:layout>
                <c:manualLayout>
                  <c:x val="-2.1484804796327483E-2"/>
                  <c:y val="3.039495112494681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D7-4EA8-A8B3-7B7FB3E54BFD}"/>
                </c:ext>
              </c:extLst>
            </c:dLbl>
            <c:dLbl>
              <c:idx val="5"/>
              <c:layout>
                <c:manualLayout>
                  <c:x val="-7.8853478782501735E-2"/>
                  <c:y val="1.5206479741154926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6D7-4EA8-A8B3-7B7FB3E54BFD}"/>
                </c:ext>
              </c:extLst>
            </c:dLbl>
            <c:dLbl>
              <c:idx val="6"/>
              <c:layout>
                <c:manualLayout>
                  <c:x val="-5.9817650834618784E-2"/>
                  <c:y val="-2.9042096484694382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6D7-4EA8-A8B3-7B7FB3E54BFD}"/>
                </c:ext>
              </c:extLst>
            </c:dLbl>
            <c:dLbl>
              <c:idx val="7"/>
              <c:layout>
                <c:manualLayout>
                  <c:x val="5.4758520101760647E-3"/>
                  <c:y val="-9.8667233032599961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6D7-4EA8-A8B3-7B7FB3E54BFD}"/>
                </c:ext>
              </c:extLst>
            </c:dLbl>
            <c:dLbl>
              <c:idx val="8"/>
              <c:layout>
                <c:manualLayout>
                  <c:x val="0.18672581420280213"/>
                  <c:y val="4.8694969616002413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6D7-4EA8-A8B3-7B7FB3E54BFD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156082"/>
                </a:solidFill>
                <a:round/>
              </a:ln>
              <a:effectLst>
                <a:outerShdw blurRad="50800" dist="38100" dir="2700000" algn="tl" rotWithShape="0">
                  <a:srgbClr val="156082">
                    <a:lumMod val="75000"/>
                    <a:alpha val="40000"/>
                  </a:srgbClr>
                </a:outerShdw>
              </a:effectLst>
            </c:sp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Sheet1!$A$3:$A$11</c:f>
              <c:strCache>
                <c:ptCount val="9"/>
                <c:pt idx="1">
                  <c:v>Haridus</c:v>
                </c:pt>
                <c:pt idx="2">
                  <c:v>Sotsiaalne kaitse</c:v>
                </c:pt>
                <c:pt idx="3">
                  <c:v>Vaba aeg, kultuur, religioon</c:v>
                </c:pt>
                <c:pt idx="4">
                  <c:v>Üldised valitsussektori teenused</c:v>
                </c:pt>
                <c:pt idx="5">
                  <c:v> Elamu- ja kommunaalmajandus</c:v>
                </c:pt>
                <c:pt idx="6">
                  <c:v>Majandus</c:v>
                </c:pt>
                <c:pt idx="7">
                  <c:v>Keskkonnakaitse</c:v>
                </c:pt>
                <c:pt idx="8">
                  <c:v>Avalik kord ja julgeolek</c:v>
                </c:pt>
              </c:strCache>
            </c:strRef>
          </c:cat>
          <c:val>
            <c:numRef>
              <c:f>Sheet1!$C$3:$C$11</c:f>
              <c:numCache>
                <c:formatCode>0.00%</c:formatCode>
                <c:ptCount val="9"/>
                <c:pt idx="0">
                  <c:v>0</c:v>
                </c:pt>
                <c:pt idx="1">
                  <c:v>1084.2002951303493</c:v>
                </c:pt>
                <c:pt idx="2">
                  <c:v>353.3407771765863</c:v>
                </c:pt>
                <c:pt idx="3">
                  <c:v>249.97816035415642</c:v>
                </c:pt>
                <c:pt idx="4">
                  <c:v>158.24003935071323</c:v>
                </c:pt>
                <c:pt idx="5">
                  <c:v>112.30713231677323</c:v>
                </c:pt>
                <c:pt idx="6">
                  <c:v>103.03020167240531</c:v>
                </c:pt>
                <c:pt idx="7">
                  <c:v>47.384849975405807</c:v>
                </c:pt>
                <c:pt idx="8">
                  <c:v>5.1829808165272997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6D7-4EA8-A8B3-7B7FB3E54BFD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86D7-4EA8-A8B3-7B7FB3E54BFD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86D7-4EA8-A8B3-7B7FB3E54BFD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86D7-4EA8-A8B3-7B7FB3E54BFD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86D7-4EA8-A8B3-7B7FB3E54BFD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86D7-4EA8-A8B3-7B7FB3E54BFD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86D7-4EA8-A8B3-7B7FB3E54BF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86D7-4EA8-A8B3-7B7FB3E54BF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86D7-4EA8-A8B3-7B7FB3E54BF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86D7-4EA8-A8B3-7B7FB3E54BFD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86D7-4EA8-A8B3-7B7FB3E54BFD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86D7-4EA8-A8B3-7B7FB3E54BFD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86D7-4EA8-A8B3-7B7FB3E54BFD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86D7-4EA8-A8B3-7B7FB3E54BFD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86D7-4EA8-A8B3-7B7FB3E54BFD}"/>
                </c:ext>
              </c:extLst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86D7-4EA8-A8B3-7B7FB3E54BFD}"/>
                </c:ext>
              </c:extLst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86D7-4EA8-A8B3-7B7FB3E54BFD}"/>
                </c:ext>
              </c:extLst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86D7-4EA8-A8B3-7B7FB3E54BFD}"/>
                </c:ext>
              </c:extLst>
            </c:dLbl>
            <c:dLbl>
              <c:idx val="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86D7-4EA8-A8B3-7B7FB3E54BFD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E97132"/>
                </a:solidFill>
                <a:round/>
              </a:ln>
              <a:effectLst>
                <a:outerShdw blurRad="50800" dist="38100" dir="2700000" algn="tl" rotWithShape="0">
                  <a:srgbClr val="E97132">
                    <a:lumMod val="75000"/>
                    <a:alpha val="40000"/>
                  </a:srgbClr>
                </a:outerShdw>
              </a:effectLst>
            </c:sp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Sheet1!$A$3:$A$11</c:f>
              <c:strCache>
                <c:ptCount val="9"/>
                <c:pt idx="1">
                  <c:v>Haridus</c:v>
                </c:pt>
                <c:pt idx="2">
                  <c:v>Sotsiaalne kaitse</c:v>
                </c:pt>
                <c:pt idx="3">
                  <c:v>Vaba aeg, kultuur, religioon</c:v>
                </c:pt>
                <c:pt idx="4">
                  <c:v>Üldised valitsussektori teenused</c:v>
                </c:pt>
                <c:pt idx="5">
                  <c:v> Elamu- ja kommunaalmajandus</c:v>
                </c:pt>
                <c:pt idx="6">
                  <c:v>Majandus</c:v>
                </c:pt>
                <c:pt idx="7">
                  <c:v>Keskkonnakaitse</c:v>
                </c:pt>
                <c:pt idx="8">
                  <c:v>Avalik kord ja julgeolek</c:v>
                </c:pt>
              </c:strCache>
            </c:strRef>
          </c:cat>
          <c:val>
            <c:numRef>
              <c:f>Sheet1!$C$3:$C$11</c:f>
              <c:numCache>
                <c:formatCode>0.00%</c:formatCode>
                <c:ptCount val="9"/>
                <c:pt idx="0">
                  <c:v>0</c:v>
                </c:pt>
                <c:pt idx="1">
                  <c:v>1084.2002951303493</c:v>
                </c:pt>
                <c:pt idx="2">
                  <c:v>353.3407771765863</c:v>
                </c:pt>
                <c:pt idx="3">
                  <c:v>249.97816035415642</c:v>
                </c:pt>
                <c:pt idx="4">
                  <c:v>158.24003935071323</c:v>
                </c:pt>
                <c:pt idx="5">
                  <c:v>112.30713231677323</c:v>
                </c:pt>
                <c:pt idx="6">
                  <c:v>103.03020167240531</c:v>
                </c:pt>
                <c:pt idx="7">
                  <c:v>47.384849975405807</c:v>
                </c:pt>
                <c:pt idx="8">
                  <c:v>5.1829808165272997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86D7-4EA8-A8B3-7B7FB3E54BFD}"/>
            </c:ext>
          </c:extLst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0.41414</cdr:x>
      <cdr:y>0.04602</cdr:y>
    </cdr:from>
    <cdr:to>
      <cdr:x>0.7457</cdr:x>
      <cdr:y>0.10982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10AD5AB-D3AA-CFD0-6BE8-59628DA111D9}"/>
            </a:ext>
          </a:extLst>
        </cdr:cNvPr>
        <cdr:cNvSpPr txBox="1"/>
      </cdr:nvSpPr>
      <cdr:spPr>
        <a:xfrm xmlns:a="http://schemas.openxmlformats.org/drawingml/2006/main">
          <a:off x="3861887" y="238584"/>
          <a:ext cx="3091818" cy="330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t-EE" sz="1800" dirty="0">
              <a:latin typeface="Trebuchet MS (Body)"/>
            </a:rPr>
            <a:t>Tapa valla 2024 tulud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C8FED-9199-4653-9A0A-719E78994802}" type="datetimeFigureOut">
              <a:rPr lang="et-EE" smtClean="0"/>
              <a:t>05.02.2024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B2506-FDB5-4590-B6B5-A7D6C198C4C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3396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Sisseränne toob rahvaarvu üles.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B2506-FDB5-4590-B6B5-A7D6C198C4C9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376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Sünnitusealiste naiste osakaal langeb, vanemaealiste osakaal jätkab tõusu. +85 vanusegrupis 1 mehe kohta 5 naist. Toob kaasa muutused teenustes, ligipääsetavuse osas. +65 üksiku naisterahva sündroom.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B2506-FDB5-4590-B6B5-A7D6C198C4C9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5362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Norm ränne ca 250-300 ini/a, 2022 773 ini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B2506-FDB5-4590-B6B5-A7D6C198C4C9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3507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+ 4 rühma, +35 last, väikerühmad.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B2506-FDB5-4590-B6B5-A7D6C198C4C9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1988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Norm 400-500 ini/a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B2506-FDB5-4590-B6B5-A7D6C198C4C9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19241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Õpilaste üldarv stabiilne, KOV gümnaasiumi läheb ca 33%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B2506-FDB5-4590-B6B5-A7D6C198C4C9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14013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Õpilaste üldarv stabiilne, KOV gümnaasiumi läheb ca 33%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B2506-FDB5-4590-B6B5-A7D6C198C4C9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27312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B2506-FDB5-4590-B6B5-A7D6C198C4C9}" type="slidenum">
              <a:rPr lang="et-EE" smtClean="0"/>
              <a:t>26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2583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rgbClr val="009E3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rgbClr val="009E3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9E3B"/>
                </a:solidFill>
              </a:defRPr>
            </a:lvl1pPr>
          </a:lstStyle>
          <a:p>
            <a:fld id="{7CE318E8-3F3F-4934-ABFB-9BEB92DCDCC9}" type="datetime1">
              <a:rPr lang="et-EE" smtClean="0"/>
              <a:pPr/>
              <a:t>05.02.2024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9E3B"/>
                </a:solidFill>
              </a:defRPr>
            </a:lvl1pPr>
          </a:lstStyle>
          <a:p>
            <a:r>
              <a:rPr lang="fi-FI"/>
              <a:t>Tapa Vallavalitsus | Pikk 15, Tapa | 322 9650 | vallavalitsus@tapa.ee | www.tapa.ee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1D2D8F-F5A0-48B9-82D4-5E59CC4642C5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2436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982080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982080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4FDF-1EC8-462E-B85B-23999B1CC782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0702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ite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936000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8640000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982080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79DC-EE26-4FBC-BFA7-9128699527C7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6714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982080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982080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C7B3-0F55-4ACB-87DA-1636DC164A56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4844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936000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1" y="4013200"/>
            <a:ext cx="982080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982080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E665-DBB2-4009-AFAA-BE4B3774C720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7043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609600"/>
            <a:ext cx="982080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1" y="4013200"/>
            <a:ext cx="982080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982080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44EA-2922-4EF6-ADBF-4BEB0BF4E902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54104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5C9E-D77B-4CBE-949F-4A348A81E86C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70827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2062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785628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3B80-9AD5-4E9F-822A-5C1C5DC4600B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5876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7832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E276-ABDC-44E9-B0D3-3A9599650A41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639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19216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2160589"/>
            <a:ext cx="4788000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8550" y="2160589"/>
            <a:ext cx="4788000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17D4-C1D5-4EA2-AC53-0409FAAB00CF}" type="datetime1">
              <a:rPr lang="et-EE" smtClean="0"/>
              <a:t>05.02.2024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337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19216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4" y="2160983"/>
            <a:ext cx="478800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4" y="2737245"/>
            <a:ext cx="4788000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08550" y="2160983"/>
            <a:ext cx="478800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08550" y="2737245"/>
            <a:ext cx="4788000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FD20-6A43-4D71-A026-ACEC977A2DF7}" type="datetime1">
              <a:rPr lang="et-EE" smtClean="0"/>
              <a:t>05.02.2024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9151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20800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DAF2-E775-4B67-A7B9-5E082A592990}" type="datetime1">
              <a:rPr lang="et-EE" smtClean="0"/>
              <a:t>05.02.2024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2679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7FF9-6FB3-4DD6-99AE-629F4F970DE5}" type="datetime1">
              <a:rPr lang="et-EE" smtClean="0"/>
              <a:t>05.02.2024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5703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4500000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1495" y="514924"/>
            <a:ext cx="4860000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4500000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F94D-2D37-476A-95F2-E44DB6E250CB}" type="datetime1">
              <a:rPr lang="et-EE" smtClean="0"/>
              <a:t>05.02.2024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2011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4800600"/>
            <a:ext cx="98208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9820800" cy="4393333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98208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CB11-770E-4D9C-932F-D672C85DB37E}" type="datetime1">
              <a:rPr lang="et-EE" smtClean="0"/>
              <a:t>05.02.2024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4816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9852000" y="-24030"/>
            <a:ext cx="2340000" cy="6892830"/>
            <a:chOff x="9852000" y="-8467"/>
            <a:chExt cx="2340000" cy="6892830"/>
          </a:xfrm>
        </p:grpSpPr>
        <p:sp>
          <p:nvSpPr>
            <p:cNvPr id="22" name="Rectangle 23"/>
            <p:cNvSpPr/>
            <p:nvPr/>
          </p:nvSpPr>
          <p:spPr>
            <a:xfrm>
              <a:off x="10032000" y="4763"/>
              <a:ext cx="2160000" cy="686880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0073CF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10212000" y="-8467"/>
              <a:ext cx="1980000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3CF">
                <a:alpha val="1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9852000" y="3063563"/>
              <a:ext cx="2340000" cy="3810000"/>
            </a:xfrm>
            <a:prstGeom prst="triangle">
              <a:avLst>
                <a:gd name="adj" fmla="val 100000"/>
              </a:avLst>
            </a:prstGeom>
            <a:solidFill>
              <a:srgbClr val="0073CF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10104000" y="15563"/>
              <a:ext cx="2088000" cy="686880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3CF">
                <a:alpha val="5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15563"/>
              <a:ext cx="1290094" cy="686880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0073CF">
                <a:alpha val="6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1400000" y="15563"/>
              <a:ext cx="792000" cy="686880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3CF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860000" y="3605430"/>
              <a:ext cx="1332000" cy="3268133"/>
            </a:xfrm>
            <a:prstGeom prst="triangle">
              <a:avLst>
                <a:gd name="adj" fmla="val 100000"/>
              </a:avLst>
            </a:prstGeom>
            <a:solidFill>
              <a:srgbClr val="0073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1" name="Straight Connector 20"/>
            <p:cNvCxnSpPr>
              <a:cxnSpLocks/>
              <a:stCxn id="28" idx="0"/>
            </p:cNvCxnSpPr>
            <p:nvPr/>
          </p:nvCxnSpPr>
          <p:spPr>
            <a:xfrm flipH="1">
              <a:off x="10860000" y="3605430"/>
              <a:ext cx="1332000" cy="3268133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000" y="609600"/>
            <a:ext cx="954000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 dirty="0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000" y="2160589"/>
            <a:ext cx="954000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6274" y="6040800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9E3B"/>
                </a:solidFill>
              </a:defRPr>
            </a:lvl1pPr>
          </a:lstStyle>
          <a:p>
            <a:fld id="{4C7C062B-ABEE-40F3-8A12-FF7C483A6BFF}" type="datetime1">
              <a:rPr lang="et-EE" smtClean="0"/>
              <a:pPr/>
              <a:t>05.02.2024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000" y="6049612"/>
            <a:ext cx="762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9E3B"/>
                </a:solidFill>
              </a:defRPr>
            </a:lvl1pPr>
          </a:lstStyle>
          <a:p>
            <a:r>
              <a:rPr lang="fi-FI"/>
              <a:t>Tapa Vallavalitsus | Pikk 15, Tapa | 322 9650 | vallavalitsus@tapa.ee | www.tapa.ee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38661" y="604080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9F1D2D8F-F5A0-48B9-82D4-5E59CC4642C5}" type="slidenum">
              <a:rPr lang="et-EE" smtClean="0"/>
              <a:pPr/>
              <a:t>‹#›</a:t>
            </a:fld>
            <a:endParaRPr lang="et-E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C0DF40-C474-9E5F-729A-28AA2628CEAA}"/>
              </a:ext>
            </a:extLst>
          </p:cNvPr>
          <p:cNvGrpSpPr/>
          <p:nvPr userDrawn="1"/>
        </p:nvGrpSpPr>
        <p:grpSpPr>
          <a:xfrm>
            <a:off x="10907188" y="238125"/>
            <a:ext cx="1080000" cy="1075950"/>
            <a:chOff x="10907188" y="238125"/>
            <a:chExt cx="1080000" cy="1075950"/>
          </a:xfrm>
        </p:grpSpPr>
        <p:pic>
          <p:nvPicPr>
            <p:cNvPr id="9" name="Pilt 8">
              <a:extLst>
                <a:ext uri="{FF2B5EF4-FFF2-40B4-BE49-F238E27FC236}">
                  <a16:creationId xmlns:a16="http://schemas.microsoft.com/office/drawing/2014/main" id="{6F267939-878B-029B-ACFB-12A747A2E5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975237" y="238125"/>
              <a:ext cx="943903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A0AF0F-5BD9-401E-F387-3F603F85B1BE}"/>
                </a:ext>
              </a:extLst>
            </p:cNvPr>
            <p:cNvSpPr txBox="1"/>
            <p:nvPr userDrawn="1"/>
          </p:nvSpPr>
          <p:spPr>
            <a:xfrm>
              <a:off x="10907188" y="1006298"/>
              <a:ext cx="1080000" cy="30777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t-EE" sz="1400"/>
                <a:t>TAPA VALD</a:t>
              </a:r>
            </a:p>
          </p:txBody>
        </p:sp>
      </p:grpSp>
      <p:sp>
        <p:nvSpPr>
          <p:cNvPr id="12" name="Trapezoid 11">
            <a:extLst>
              <a:ext uri="{FF2B5EF4-FFF2-40B4-BE49-F238E27FC236}">
                <a16:creationId xmlns:a16="http://schemas.microsoft.com/office/drawing/2014/main" id="{139DDB8F-627B-E164-445C-4C781B3D618F}"/>
              </a:ext>
            </a:extLst>
          </p:cNvPr>
          <p:cNvSpPr/>
          <p:nvPr userDrawn="1"/>
        </p:nvSpPr>
        <p:spPr>
          <a:xfrm>
            <a:off x="0" y="0"/>
            <a:ext cx="540000" cy="6867889"/>
          </a:xfrm>
          <a:custGeom>
            <a:avLst/>
            <a:gdLst>
              <a:gd name="connsiteX0" fmla="*/ 0 w 358408"/>
              <a:gd name="connsiteY0" fmla="*/ 6868800 h 6868800"/>
              <a:gd name="connsiteX1" fmla="*/ 103386 w 358408"/>
              <a:gd name="connsiteY1" fmla="*/ 0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0 w 358408"/>
              <a:gd name="connsiteY0" fmla="*/ 6868800 h 6868800"/>
              <a:gd name="connsiteX1" fmla="*/ 80411 w 358408"/>
              <a:gd name="connsiteY1" fmla="*/ 105685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2933 w 361341"/>
              <a:gd name="connsiteY0" fmla="*/ 6868800 h 6868800"/>
              <a:gd name="connsiteX1" fmla="*/ 0 w 361341"/>
              <a:gd name="connsiteY1" fmla="*/ 10435 h 6868800"/>
              <a:gd name="connsiteX2" fmla="*/ 257955 w 361341"/>
              <a:gd name="connsiteY2" fmla="*/ 0 h 6868800"/>
              <a:gd name="connsiteX3" fmla="*/ 361341 w 361341"/>
              <a:gd name="connsiteY3" fmla="*/ 6868800 h 6868800"/>
              <a:gd name="connsiteX4" fmla="*/ 2933 w 361341"/>
              <a:gd name="connsiteY4" fmla="*/ 6868800 h 6868800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44846 w 361341"/>
              <a:gd name="connsiteY2" fmla="*/ 1472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55562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60325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59275 h 6859275"/>
              <a:gd name="connsiteX1" fmla="*/ 0 w 361341"/>
              <a:gd name="connsiteY1" fmla="*/ 910 h 6859275"/>
              <a:gd name="connsiteX2" fmla="*/ 163896 w 361341"/>
              <a:gd name="connsiteY2" fmla="*/ 0 h 6859275"/>
              <a:gd name="connsiteX3" fmla="*/ 361341 w 361341"/>
              <a:gd name="connsiteY3" fmla="*/ 6859275 h 6859275"/>
              <a:gd name="connsiteX4" fmla="*/ 2933 w 361341"/>
              <a:gd name="connsiteY4" fmla="*/ 6859275 h 6859275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63896 w 361341"/>
              <a:gd name="connsiteY2" fmla="*/ 278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41" h="6858365">
                <a:moveTo>
                  <a:pt x="2933" y="6858365"/>
                </a:moveTo>
                <a:cubicBezTo>
                  <a:pt x="1955" y="4572243"/>
                  <a:pt x="978" y="2286122"/>
                  <a:pt x="0" y="0"/>
                </a:cubicBezTo>
                <a:lnTo>
                  <a:pt x="163896" y="278"/>
                </a:lnTo>
                <a:lnTo>
                  <a:pt x="361341" y="6858365"/>
                </a:lnTo>
                <a:lnTo>
                  <a:pt x="2933" y="6858365"/>
                </a:lnTo>
                <a:close/>
              </a:path>
            </a:pathLst>
          </a:custGeom>
          <a:solidFill>
            <a:srgbClr val="009E3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3" name="Trapezoid 11">
            <a:extLst>
              <a:ext uri="{FF2B5EF4-FFF2-40B4-BE49-F238E27FC236}">
                <a16:creationId xmlns:a16="http://schemas.microsoft.com/office/drawing/2014/main" id="{26729C1A-08A8-08C7-13AB-70C9A49E06CE}"/>
              </a:ext>
            </a:extLst>
          </p:cNvPr>
          <p:cNvSpPr/>
          <p:nvPr userDrawn="1"/>
        </p:nvSpPr>
        <p:spPr>
          <a:xfrm>
            <a:off x="0" y="0"/>
            <a:ext cx="450000" cy="6867889"/>
          </a:xfrm>
          <a:custGeom>
            <a:avLst/>
            <a:gdLst>
              <a:gd name="connsiteX0" fmla="*/ 0 w 358408"/>
              <a:gd name="connsiteY0" fmla="*/ 6868800 h 6868800"/>
              <a:gd name="connsiteX1" fmla="*/ 103386 w 358408"/>
              <a:gd name="connsiteY1" fmla="*/ 0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0 w 358408"/>
              <a:gd name="connsiteY0" fmla="*/ 6868800 h 6868800"/>
              <a:gd name="connsiteX1" fmla="*/ 80411 w 358408"/>
              <a:gd name="connsiteY1" fmla="*/ 105685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2933 w 361341"/>
              <a:gd name="connsiteY0" fmla="*/ 6868800 h 6868800"/>
              <a:gd name="connsiteX1" fmla="*/ 0 w 361341"/>
              <a:gd name="connsiteY1" fmla="*/ 10435 h 6868800"/>
              <a:gd name="connsiteX2" fmla="*/ 257955 w 361341"/>
              <a:gd name="connsiteY2" fmla="*/ 0 h 6868800"/>
              <a:gd name="connsiteX3" fmla="*/ 361341 w 361341"/>
              <a:gd name="connsiteY3" fmla="*/ 6868800 h 6868800"/>
              <a:gd name="connsiteX4" fmla="*/ 2933 w 361341"/>
              <a:gd name="connsiteY4" fmla="*/ 6868800 h 6868800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44846 w 361341"/>
              <a:gd name="connsiteY2" fmla="*/ 1472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55562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60325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59275 h 6859275"/>
              <a:gd name="connsiteX1" fmla="*/ 0 w 361341"/>
              <a:gd name="connsiteY1" fmla="*/ 910 h 6859275"/>
              <a:gd name="connsiteX2" fmla="*/ 163896 w 361341"/>
              <a:gd name="connsiteY2" fmla="*/ 0 h 6859275"/>
              <a:gd name="connsiteX3" fmla="*/ 361341 w 361341"/>
              <a:gd name="connsiteY3" fmla="*/ 6859275 h 6859275"/>
              <a:gd name="connsiteX4" fmla="*/ 2933 w 361341"/>
              <a:gd name="connsiteY4" fmla="*/ 6859275 h 6859275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63896 w 361341"/>
              <a:gd name="connsiteY2" fmla="*/ 278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41" h="6858365">
                <a:moveTo>
                  <a:pt x="2933" y="6858365"/>
                </a:moveTo>
                <a:cubicBezTo>
                  <a:pt x="1955" y="4572243"/>
                  <a:pt x="978" y="2286122"/>
                  <a:pt x="0" y="0"/>
                </a:cubicBezTo>
                <a:lnTo>
                  <a:pt x="163896" y="278"/>
                </a:lnTo>
                <a:lnTo>
                  <a:pt x="361341" y="6858365"/>
                </a:lnTo>
                <a:lnTo>
                  <a:pt x="2933" y="68583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4" name="Trapezoid 11">
            <a:extLst>
              <a:ext uri="{FF2B5EF4-FFF2-40B4-BE49-F238E27FC236}">
                <a16:creationId xmlns:a16="http://schemas.microsoft.com/office/drawing/2014/main" id="{ECDE8BEC-1E29-509A-8138-A35518852E16}"/>
              </a:ext>
            </a:extLst>
          </p:cNvPr>
          <p:cNvSpPr/>
          <p:nvPr userDrawn="1"/>
        </p:nvSpPr>
        <p:spPr>
          <a:xfrm>
            <a:off x="0" y="0"/>
            <a:ext cx="396000" cy="6867889"/>
          </a:xfrm>
          <a:custGeom>
            <a:avLst/>
            <a:gdLst>
              <a:gd name="connsiteX0" fmla="*/ 0 w 358408"/>
              <a:gd name="connsiteY0" fmla="*/ 6868800 h 6868800"/>
              <a:gd name="connsiteX1" fmla="*/ 103386 w 358408"/>
              <a:gd name="connsiteY1" fmla="*/ 0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0 w 358408"/>
              <a:gd name="connsiteY0" fmla="*/ 6868800 h 6868800"/>
              <a:gd name="connsiteX1" fmla="*/ 80411 w 358408"/>
              <a:gd name="connsiteY1" fmla="*/ 105685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2933 w 361341"/>
              <a:gd name="connsiteY0" fmla="*/ 6868800 h 6868800"/>
              <a:gd name="connsiteX1" fmla="*/ 0 w 361341"/>
              <a:gd name="connsiteY1" fmla="*/ 10435 h 6868800"/>
              <a:gd name="connsiteX2" fmla="*/ 257955 w 361341"/>
              <a:gd name="connsiteY2" fmla="*/ 0 h 6868800"/>
              <a:gd name="connsiteX3" fmla="*/ 361341 w 361341"/>
              <a:gd name="connsiteY3" fmla="*/ 6868800 h 6868800"/>
              <a:gd name="connsiteX4" fmla="*/ 2933 w 361341"/>
              <a:gd name="connsiteY4" fmla="*/ 6868800 h 6868800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44846 w 361341"/>
              <a:gd name="connsiteY2" fmla="*/ 1472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55562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60325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59275 h 6859275"/>
              <a:gd name="connsiteX1" fmla="*/ 0 w 361341"/>
              <a:gd name="connsiteY1" fmla="*/ 910 h 6859275"/>
              <a:gd name="connsiteX2" fmla="*/ 163896 w 361341"/>
              <a:gd name="connsiteY2" fmla="*/ 0 h 6859275"/>
              <a:gd name="connsiteX3" fmla="*/ 361341 w 361341"/>
              <a:gd name="connsiteY3" fmla="*/ 6859275 h 6859275"/>
              <a:gd name="connsiteX4" fmla="*/ 2933 w 361341"/>
              <a:gd name="connsiteY4" fmla="*/ 6859275 h 6859275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63896 w 361341"/>
              <a:gd name="connsiteY2" fmla="*/ 278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41" h="6858365">
                <a:moveTo>
                  <a:pt x="2933" y="6858365"/>
                </a:moveTo>
                <a:cubicBezTo>
                  <a:pt x="1955" y="4572243"/>
                  <a:pt x="978" y="2286122"/>
                  <a:pt x="0" y="0"/>
                </a:cubicBezTo>
                <a:lnTo>
                  <a:pt x="163896" y="278"/>
                </a:lnTo>
                <a:lnTo>
                  <a:pt x="361341" y="6858365"/>
                </a:lnTo>
                <a:lnTo>
                  <a:pt x="2933" y="6858365"/>
                </a:lnTo>
                <a:close/>
              </a:path>
            </a:pathLst>
          </a:custGeom>
          <a:solidFill>
            <a:srgbClr val="009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7" name="Trapezoid 11">
            <a:extLst>
              <a:ext uri="{FF2B5EF4-FFF2-40B4-BE49-F238E27FC236}">
                <a16:creationId xmlns:a16="http://schemas.microsoft.com/office/drawing/2014/main" id="{145631D8-4A22-D2D9-1FA0-313ABCA072E7}"/>
              </a:ext>
            </a:extLst>
          </p:cNvPr>
          <p:cNvSpPr/>
          <p:nvPr userDrawn="1"/>
        </p:nvSpPr>
        <p:spPr>
          <a:xfrm>
            <a:off x="0" y="0"/>
            <a:ext cx="342000" cy="6867889"/>
          </a:xfrm>
          <a:custGeom>
            <a:avLst/>
            <a:gdLst>
              <a:gd name="connsiteX0" fmla="*/ 0 w 358408"/>
              <a:gd name="connsiteY0" fmla="*/ 6868800 h 6868800"/>
              <a:gd name="connsiteX1" fmla="*/ 103386 w 358408"/>
              <a:gd name="connsiteY1" fmla="*/ 0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0 w 358408"/>
              <a:gd name="connsiteY0" fmla="*/ 6868800 h 6868800"/>
              <a:gd name="connsiteX1" fmla="*/ 80411 w 358408"/>
              <a:gd name="connsiteY1" fmla="*/ 105685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2933 w 361341"/>
              <a:gd name="connsiteY0" fmla="*/ 6868800 h 6868800"/>
              <a:gd name="connsiteX1" fmla="*/ 0 w 361341"/>
              <a:gd name="connsiteY1" fmla="*/ 10435 h 6868800"/>
              <a:gd name="connsiteX2" fmla="*/ 257955 w 361341"/>
              <a:gd name="connsiteY2" fmla="*/ 0 h 6868800"/>
              <a:gd name="connsiteX3" fmla="*/ 361341 w 361341"/>
              <a:gd name="connsiteY3" fmla="*/ 6868800 h 6868800"/>
              <a:gd name="connsiteX4" fmla="*/ 2933 w 361341"/>
              <a:gd name="connsiteY4" fmla="*/ 6868800 h 6868800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44846 w 361341"/>
              <a:gd name="connsiteY2" fmla="*/ 1472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55562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60325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59275 h 6859275"/>
              <a:gd name="connsiteX1" fmla="*/ 0 w 361341"/>
              <a:gd name="connsiteY1" fmla="*/ 910 h 6859275"/>
              <a:gd name="connsiteX2" fmla="*/ 163896 w 361341"/>
              <a:gd name="connsiteY2" fmla="*/ 0 h 6859275"/>
              <a:gd name="connsiteX3" fmla="*/ 361341 w 361341"/>
              <a:gd name="connsiteY3" fmla="*/ 6859275 h 6859275"/>
              <a:gd name="connsiteX4" fmla="*/ 2933 w 361341"/>
              <a:gd name="connsiteY4" fmla="*/ 6859275 h 6859275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63896 w 361341"/>
              <a:gd name="connsiteY2" fmla="*/ 278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41" h="6858365">
                <a:moveTo>
                  <a:pt x="2933" y="6858365"/>
                </a:moveTo>
                <a:cubicBezTo>
                  <a:pt x="1955" y="4572243"/>
                  <a:pt x="978" y="2286122"/>
                  <a:pt x="0" y="0"/>
                </a:cubicBezTo>
                <a:lnTo>
                  <a:pt x="163896" y="278"/>
                </a:lnTo>
                <a:lnTo>
                  <a:pt x="361341" y="6858365"/>
                </a:lnTo>
                <a:lnTo>
                  <a:pt x="2933" y="68583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8" name="Trapezoid 11">
            <a:extLst>
              <a:ext uri="{FF2B5EF4-FFF2-40B4-BE49-F238E27FC236}">
                <a16:creationId xmlns:a16="http://schemas.microsoft.com/office/drawing/2014/main" id="{B4E9AA10-7E72-3516-F430-0AFE20985EB5}"/>
              </a:ext>
            </a:extLst>
          </p:cNvPr>
          <p:cNvSpPr/>
          <p:nvPr userDrawn="1"/>
        </p:nvSpPr>
        <p:spPr>
          <a:xfrm>
            <a:off x="0" y="0"/>
            <a:ext cx="288000" cy="6867889"/>
          </a:xfrm>
          <a:custGeom>
            <a:avLst/>
            <a:gdLst>
              <a:gd name="connsiteX0" fmla="*/ 0 w 358408"/>
              <a:gd name="connsiteY0" fmla="*/ 6868800 h 6868800"/>
              <a:gd name="connsiteX1" fmla="*/ 103386 w 358408"/>
              <a:gd name="connsiteY1" fmla="*/ 0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0 w 358408"/>
              <a:gd name="connsiteY0" fmla="*/ 6868800 h 6868800"/>
              <a:gd name="connsiteX1" fmla="*/ 80411 w 358408"/>
              <a:gd name="connsiteY1" fmla="*/ 105685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2933 w 361341"/>
              <a:gd name="connsiteY0" fmla="*/ 6868800 h 6868800"/>
              <a:gd name="connsiteX1" fmla="*/ 0 w 361341"/>
              <a:gd name="connsiteY1" fmla="*/ 10435 h 6868800"/>
              <a:gd name="connsiteX2" fmla="*/ 257955 w 361341"/>
              <a:gd name="connsiteY2" fmla="*/ 0 h 6868800"/>
              <a:gd name="connsiteX3" fmla="*/ 361341 w 361341"/>
              <a:gd name="connsiteY3" fmla="*/ 6868800 h 6868800"/>
              <a:gd name="connsiteX4" fmla="*/ 2933 w 361341"/>
              <a:gd name="connsiteY4" fmla="*/ 6868800 h 6868800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44846 w 361341"/>
              <a:gd name="connsiteY2" fmla="*/ 1472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55562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60325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59275 h 6859275"/>
              <a:gd name="connsiteX1" fmla="*/ 0 w 361341"/>
              <a:gd name="connsiteY1" fmla="*/ 910 h 6859275"/>
              <a:gd name="connsiteX2" fmla="*/ 163896 w 361341"/>
              <a:gd name="connsiteY2" fmla="*/ 0 h 6859275"/>
              <a:gd name="connsiteX3" fmla="*/ 361341 w 361341"/>
              <a:gd name="connsiteY3" fmla="*/ 6859275 h 6859275"/>
              <a:gd name="connsiteX4" fmla="*/ 2933 w 361341"/>
              <a:gd name="connsiteY4" fmla="*/ 6859275 h 6859275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63896 w 361341"/>
              <a:gd name="connsiteY2" fmla="*/ 278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41" h="6858365">
                <a:moveTo>
                  <a:pt x="2933" y="6858365"/>
                </a:moveTo>
                <a:cubicBezTo>
                  <a:pt x="1955" y="4572243"/>
                  <a:pt x="978" y="2286122"/>
                  <a:pt x="0" y="0"/>
                </a:cubicBezTo>
                <a:lnTo>
                  <a:pt x="163896" y="278"/>
                </a:lnTo>
                <a:lnTo>
                  <a:pt x="361341" y="6858365"/>
                </a:lnTo>
                <a:lnTo>
                  <a:pt x="2933" y="6858365"/>
                </a:lnTo>
                <a:close/>
              </a:path>
            </a:pathLst>
          </a:custGeom>
          <a:solidFill>
            <a:srgbClr val="0073C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48639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9E3B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pa.ee/et/uudised-ja-teated/-/asset_publisher/otiF2aJ0F3GX/content/id/39496924?redirect=https%3A%2F%2Fwww.tapa.e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E11E4B9-7CA4-30A4-CA81-AC65F6D3E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823" y="1130471"/>
            <a:ext cx="9115424" cy="3198337"/>
          </a:xfrm>
        </p:spPr>
        <p:txBody>
          <a:bodyPr/>
          <a:lstStyle/>
          <a:p>
            <a:pPr algn="ctr"/>
            <a:r>
              <a:rPr lang="et-EE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Tapa </a:t>
            </a:r>
            <a:r>
              <a:rPr lang="fi-FI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valla</a:t>
            </a:r>
            <a:r>
              <a:rPr lang="fi-FI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arengukava</a:t>
            </a:r>
            <a:r>
              <a:rPr lang="fi-FI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2023-2035 ja </a:t>
            </a:r>
            <a:r>
              <a:rPr lang="fi-FI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eelarvestrateegia</a:t>
            </a:r>
            <a:r>
              <a:rPr lang="fi-FI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</a:t>
            </a:r>
            <a:r>
              <a:rPr lang="et-EE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fi-FI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-202</a:t>
            </a:r>
            <a:r>
              <a:rPr lang="et-EE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br>
              <a:rPr lang="et-E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0EFE545-E678-6FE2-B80F-9A79FC97D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Tapa Vallavalitsus | Pikk 15, Tapa | 322 9650 | vallavalitsus@tapa.ee | www.tapa.ee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F50CEC1-D7F9-7386-90B1-9F4537C9C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DB2C-3BBC-48AB-A593-4D12E399C25D}" type="datetime1">
              <a:rPr lang="et-EE" smtClean="0">
                <a:solidFill>
                  <a:schemeClr val="bg1"/>
                </a:solidFill>
              </a:rPr>
              <a:t>05.02.2024</a:t>
            </a:fld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CF72CB3-B4BE-7E08-649B-B352000FE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989967"/>
          </a:xfrm>
        </p:spPr>
        <p:txBody>
          <a:bodyPr>
            <a:normAutofit/>
          </a:bodyPr>
          <a:lstStyle/>
          <a:p>
            <a:r>
              <a:rPr lang="et-EE" dirty="0"/>
              <a:t>Marko Teiva</a:t>
            </a:r>
          </a:p>
          <a:p>
            <a:r>
              <a:rPr lang="et-EE" dirty="0"/>
              <a:t>Arendusspetsialist</a:t>
            </a:r>
          </a:p>
        </p:txBody>
      </p:sp>
    </p:spTree>
    <p:extLst>
      <p:ext uri="{BB962C8B-B14F-4D97-AF65-F5344CB8AC3E}">
        <p14:creationId xmlns:p14="http://schemas.microsoft.com/office/powerpoint/2010/main" val="299710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8207-90C1-FBFE-DFE6-4DC28087E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0" y="609600"/>
            <a:ext cx="9540000" cy="628073"/>
          </a:xfrm>
        </p:spPr>
        <p:txBody>
          <a:bodyPr>
            <a:normAutofit/>
          </a:bodyPr>
          <a:lstStyle/>
          <a:p>
            <a:pPr algn="ctr"/>
            <a:r>
              <a:rPr lang="et-EE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Tapa valla ettevõtete peamised tegevusalad seisuga 01.01.2023</a:t>
            </a:r>
            <a:endParaRPr lang="et-EE" sz="1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3F6DF-D0BA-AA0F-6A02-A6942A53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6B076-5DE4-C489-98B8-66B917B1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Tapa Vallavalitsus | Pikk 15, Tapa | 322 9650 | vallavalitsus@tapa.ee | www.tapa.ee</a:t>
            </a:r>
            <a:endParaRPr lang="et-E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23F14-A469-AFE0-5275-3F47A0A8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10</a:t>
            </a:fld>
            <a:endParaRPr lang="et-E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E3AC3-D145-33FD-121F-08DFDA336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31" y="1027893"/>
            <a:ext cx="8667382" cy="4487690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922623-81E9-C3BA-D15A-EDDEA516000A}"/>
              </a:ext>
            </a:extLst>
          </p:cNvPr>
          <p:cNvSpPr txBox="1"/>
          <p:nvPr/>
        </p:nvSpPr>
        <p:spPr>
          <a:xfrm>
            <a:off x="1021404" y="5552408"/>
            <a:ext cx="8556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(allikas: Statistikaamet)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8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6CE14-D0CD-16F5-3D5F-AC50E1BB5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48" y="609600"/>
            <a:ext cx="9540000" cy="1320800"/>
          </a:xfrm>
        </p:spPr>
        <p:txBody>
          <a:bodyPr/>
          <a:lstStyle/>
          <a:p>
            <a:pPr algn="ctr"/>
            <a:r>
              <a:rPr lang="et-EE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Brutotulu saajate arv vanuserühma ja soo järgi Tapa vallas 2018-2022</a:t>
            </a:r>
            <a:endParaRPr lang="et-EE" b="1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59E78-07F4-8A99-6AB6-2D7AF2E27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508F9-C018-7702-A6CA-1179A0A3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748" y="6049612"/>
            <a:ext cx="7828077" cy="365125"/>
          </a:xfrm>
        </p:spPr>
        <p:txBody>
          <a:bodyPr/>
          <a:lstStyle/>
          <a:p>
            <a:r>
              <a:rPr lang="fi-FI" dirty="0"/>
              <a:t>Tapa Vallavalitsus | Pikk 15, Tapa | 322 9650 | vallavalitsus@tapa.ee | www.tapa.ee</a:t>
            </a:r>
            <a:endParaRPr lang="et-E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2CFFD-1E87-7E45-D3CE-E22C12BE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11</a:t>
            </a:fld>
            <a:endParaRPr lang="et-E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678C34-AFEB-29B3-D828-69250AD21336}"/>
              </a:ext>
            </a:extLst>
          </p:cNvPr>
          <p:cNvSpPr txBox="1"/>
          <p:nvPr/>
        </p:nvSpPr>
        <p:spPr>
          <a:xfrm>
            <a:off x="677748" y="5729175"/>
            <a:ext cx="530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t-EE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(allikas: statistikaamet, maksu- ja tolliamet)</a:t>
            </a:r>
            <a:endParaRPr lang="et-E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BBA5BE-FCFF-568D-B172-80464C5FC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48" y="1039266"/>
            <a:ext cx="7988526" cy="4740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7706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3CFB-5131-0D67-6288-4E5D34B5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0" y="609600"/>
            <a:ext cx="9540000" cy="402077"/>
          </a:xfrm>
        </p:spPr>
        <p:txBody>
          <a:bodyPr/>
          <a:lstStyle/>
          <a:p>
            <a:pPr algn="ctr"/>
            <a:r>
              <a:rPr lang="et-EE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Palgatöötaja kuu keskmine brutotulu vanuserühma ja soo järgi Tapa vallas 2018-2022 </a:t>
            </a:r>
            <a:endParaRPr lang="et-EE" b="1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D6960-E917-0732-AA1E-A083D6894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BE84A-884D-67D3-5084-96CECA8B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Tapa Vallavalitsus | Pikk 15, Tapa | 322 9650 | vallavalitsus@tapa.ee | www.tapa.ee</a:t>
            </a:r>
            <a:endParaRPr lang="et-E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0869B-DA49-CE57-60D0-B747C226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12</a:t>
            </a:fld>
            <a:endParaRPr lang="et-E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758690-5ABC-6597-A299-7D49C2E10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111" y="1019927"/>
            <a:ext cx="7921101" cy="4564732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BAB8C8-D6D8-9497-06FC-6F24FF60B32F}"/>
              </a:ext>
            </a:extLst>
          </p:cNvPr>
          <p:cNvSpPr txBox="1"/>
          <p:nvPr/>
        </p:nvSpPr>
        <p:spPr>
          <a:xfrm>
            <a:off x="1657111" y="5592909"/>
            <a:ext cx="456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allikas: statistikaamet, maksu- ja tolliamet)</a:t>
            </a:r>
            <a:endParaRPr lang="et-EE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8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FD76-4FB1-D8DD-F6F9-870D96FB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0" y="609600"/>
            <a:ext cx="9540000" cy="563418"/>
          </a:xfrm>
        </p:spPr>
        <p:txBody>
          <a:bodyPr>
            <a:normAutofit fontScale="90000"/>
          </a:bodyPr>
          <a:lstStyle/>
          <a:p>
            <a:pPr algn="ctr"/>
            <a:r>
              <a:rPr lang="et-EE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Alusharidus 2020-2023</a:t>
            </a:r>
            <a:br>
              <a:rPr lang="et-E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t-E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t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A562-C7FF-2706-38C4-F560EC35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43E03-1AB5-9201-4079-A5DE9280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EA668-E393-4F75-E0C6-6C6943A3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13</a:t>
            </a:fld>
            <a:endParaRPr lang="et-EE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241E94E-6DA9-4015-5F27-8793762C32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373645"/>
              </p:ext>
            </p:extLst>
          </p:nvPr>
        </p:nvGraphicFramePr>
        <p:xfrm>
          <a:off x="953311" y="1371601"/>
          <a:ext cx="8258785" cy="4328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8570">
                  <a:extLst>
                    <a:ext uri="{9D8B030D-6E8A-4147-A177-3AD203B41FA5}">
                      <a16:colId xmlns:a16="http://schemas.microsoft.com/office/drawing/2014/main" val="2230427500"/>
                    </a:ext>
                  </a:extLst>
                </a:gridCol>
                <a:gridCol w="1069251">
                  <a:extLst>
                    <a:ext uri="{9D8B030D-6E8A-4147-A177-3AD203B41FA5}">
                      <a16:colId xmlns:a16="http://schemas.microsoft.com/office/drawing/2014/main" val="307682778"/>
                    </a:ext>
                  </a:extLst>
                </a:gridCol>
                <a:gridCol w="1426988">
                  <a:extLst>
                    <a:ext uri="{9D8B030D-6E8A-4147-A177-3AD203B41FA5}">
                      <a16:colId xmlns:a16="http://schemas.microsoft.com/office/drawing/2014/main" val="446598646"/>
                    </a:ext>
                  </a:extLst>
                </a:gridCol>
                <a:gridCol w="1426988">
                  <a:extLst>
                    <a:ext uri="{9D8B030D-6E8A-4147-A177-3AD203B41FA5}">
                      <a16:colId xmlns:a16="http://schemas.microsoft.com/office/drawing/2014/main" val="1895634126"/>
                    </a:ext>
                  </a:extLst>
                </a:gridCol>
                <a:gridCol w="1426988">
                  <a:extLst>
                    <a:ext uri="{9D8B030D-6E8A-4147-A177-3AD203B41FA5}">
                      <a16:colId xmlns:a16="http://schemas.microsoft.com/office/drawing/2014/main" val="2473167026"/>
                    </a:ext>
                  </a:extLst>
                </a:gridCol>
              </a:tblGrid>
              <a:tr h="665002">
                <a:tc>
                  <a:txBody>
                    <a:bodyPr/>
                    <a:lstStyle/>
                    <a:p>
                      <a:pPr algn="l"/>
                      <a:r>
                        <a:rPr lang="et-EE" sz="1800" dirty="0">
                          <a:effectLst/>
                        </a:rPr>
                        <a:t> 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>
                          <a:effectLst/>
                        </a:rPr>
                        <a:t>2020/2021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</a:rPr>
                        <a:t>2021/2022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</a:rPr>
                        <a:t>2022/2023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</a:rPr>
                        <a:t>2023/2024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9639639"/>
                  </a:ext>
                </a:extLst>
              </a:tr>
              <a:tr h="665002">
                <a:tc>
                  <a:txBody>
                    <a:bodyPr/>
                    <a:lstStyle/>
                    <a:p>
                      <a:pPr algn="l"/>
                      <a:r>
                        <a:rPr lang="et-EE" sz="1800">
                          <a:effectLst/>
                        </a:rPr>
                        <a:t>Tapa lasteaed Pisipõnn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>
                          <a:effectLst/>
                        </a:rPr>
                        <a:t>217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</a:rPr>
                        <a:t>218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</a:rPr>
                        <a:t>231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</a:rPr>
                        <a:t>222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028307"/>
                  </a:ext>
                </a:extLst>
              </a:tr>
              <a:tr h="665002">
                <a:tc>
                  <a:txBody>
                    <a:bodyPr/>
                    <a:lstStyle/>
                    <a:p>
                      <a:pPr algn="l"/>
                      <a:r>
                        <a:rPr lang="et-EE" sz="1800">
                          <a:effectLst/>
                        </a:rPr>
                        <a:t>Tapa lasteaed Vikerkaar 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</a:rPr>
                        <a:t>83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>
                          <a:effectLst/>
                        </a:rPr>
                        <a:t>84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</a:rPr>
                        <a:t>83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</a:rPr>
                        <a:t>77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6715599"/>
                  </a:ext>
                </a:extLst>
              </a:tr>
              <a:tr h="665002">
                <a:tc>
                  <a:txBody>
                    <a:bodyPr/>
                    <a:lstStyle/>
                    <a:p>
                      <a:pPr algn="l"/>
                      <a:r>
                        <a:rPr lang="et-EE" sz="1800" dirty="0">
                          <a:effectLst/>
                        </a:rPr>
                        <a:t>Lehtse Kooli lasteaiarühma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</a:rPr>
                        <a:t>36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>
                          <a:effectLst/>
                        </a:rPr>
                        <a:t>30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>
                          <a:effectLst/>
                        </a:rPr>
                        <a:t>30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</a:rPr>
                        <a:t>28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487818"/>
                  </a:ext>
                </a:extLst>
              </a:tr>
              <a:tr h="665002">
                <a:tc>
                  <a:txBody>
                    <a:bodyPr/>
                    <a:lstStyle/>
                    <a:p>
                      <a:pPr algn="l"/>
                      <a:r>
                        <a:rPr lang="et-EE" sz="1800">
                          <a:effectLst/>
                        </a:rPr>
                        <a:t>Jäneda Kooli lasteaiarühm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</a:rPr>
                        <a:t>13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</a:rPr>
                        <a:t>21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>
                          <a:effectLst/>
                        </a:rPr>
                        <a:t>22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</a:rPr>
                        <a:t>19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1642288"/>
                  </a:ext>
                </a:extLst>
              </a:tr>
              <a:tr h="665002">
                <a:tc>
                  <a:txBody>
                    <a:bodyPr/>
                    <a:lstStyle/>
                    <a:p>
                      <a:pPr algn="l"/>
                      <a:r>
                        <a:rPr lang="et-EE" sz="1800">
                          <a:effectLst/>
                        </a:rPr>
                        <a:t>Tamsalu lasteaed Krõll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</a:rPr>
                        <a:t>157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</a:rPr>
                        <a:t>167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>
                          <a:effectLst/>
                        </a:rPr>
                        <a:t>166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>
                          <a:effectLst/>
                        </a:rPr>
                        <a:t>158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2124875"/>
                  </a:ext>
                </a:extLst>
              </a:tr>
              <a:tr h="338797">
                <a:tc>
                  <a:txBody>
                    <a:bodyPr/>
                    <a:lstStyle/>
                    <a:p>
                      <a:pPr algn="l"/>
                      <a:r>
                        <a:rPr lang="et-EE" sz="1800" dirty="0">
                          <a:effectLst/>
                        </a:rPr>
                        <a:t>Kokku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effectLst/>
                        </a:rPr>
                        <a:t>506</a:t>
                      </a:r>
                      <a:endParaRPr lang="et-E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effectLst/>
                        </a:rPr>
                        <a:t>520</a:t>
                      </a:r>
                      <a:endParaRPr lang="et-E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effectLst/>
                        </a:rPr>
                        <a:t>532</a:t>
                      </a:r>
                      <a:endParaRPr lang="et-E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effectLst/>
                        </a:rPr>
                        <a:t>504</a:t>
                      </a:r>
                      <a:endParaRPr lang="et-E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9209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41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FD76-4FB1-D8DD-F6F9-870D96FB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0" y="609600"/>
            <a:ext cx="9540000" cy="563418"/>
          </a:xfrm>
        </p:spPr>
        <p:txBody>
          <a:bodyPr>
            <a:normAutofit fontScale="90000"/>
          </a:bodyPr>
          <a:lstStyle/>
          <a:p>
            <a:pPr algn="ctr"/>
            <a:r>
              <a:rPr lang="et-EE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Üldharidus 2020-2023</a:t>
            </a:r>
            <a:br>
              <a:rPr lang="et-E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t-E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t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A562-C7FF-2706-38C4-F560EC35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43E03-1AB5-9201-4079-A5DE9280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EA668-E393-4F75-E0C6-6C6943A3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14</a:t>
            </a:fld>
            <a:endParaRPr lang="et-EE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241E94E-6DA9-4015-5F27-8793762C32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614435"/>
              </p:ext>
            </p:extLst>
          </p:nvPr>
        </p:nvGraphicFramePr>
        <p:xfrm>
          <a:off x="953311" y="1371601"/>
          <a:ext cx="8433879" cy="4390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9013">
                  <a:extLst>
                    <a:ext uri="{9D8B030D-6E8A-4147-A177-3AD203B41FA5}">
                      <a16:colId xmlns:a16="http://schemas.microsoft.com/office/drawing/2014/main" val="2230427500"/>
                    </a:ext>
                  </a:extLst>
                </a:gridCol>
                <a:gridCol w="1761622">
                  <a:extLst>
                    <a:ext uri="{9D8B030D-6E8A-4147-A177-3AD203B41FA5}">
                      <a16:colId xmlns:a16="http://schemas.microsoft.com/office/drawing/2014/main" val="307682778"/>
                    </a:ext>
                  </a:extLst>
                </a:gridCol>
                <a:gridCol w="1761622">
                  <a:extLst>
                    <a:ext uri="{9D8B030D-6E8A-4147-A177-3AD203B41FA5}">
                      <a16:colId xmlns:a16="http://schemas.microsoft.com/office/drawing/2014/main" val="446598646"/>
                    </a:ext>
                  </a:extLst>
                </a:gridCol>
                <a:gridCol w="1761622">
                  <a:extLst>
                    <a:ext uri="{9D8B030D-6E8A-4147-A177-3AD203B41FA5}">
                      <a16:colId xmlns:a16="http://schemas.microsoft.com/office/drawing/2014/main" val="1895634126"/>
                    </a:ext>
                  </a:extLst>
                </a:gridCol>
              </a:tblGrid>
              <a:tr h="782172">
                <a:tc>
                  <a:txBody>
                    <a:bodyPr/>
                    <a:lstStyle/>
                    <a:p>
                      <a:pPr algn="just"/>
                      <a:r>
                        <a:rPr lang="et-EE" sz="1600" dirty="0">
                          <a:effectLst/>
                        </a:rPr>
                        <a:t> 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2021/2022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2022/2023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2023/2024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9639639"/>
                  </a:ext>
                </a:extLst>
              </a:tr>
              <a:tr h="782172">
                <a:tc>
                  <a:txBody>
                    <a:bodyPr/>
                    <a:lstStyle/>
                    <a:p>
                      <a:pPr algn="just"/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Tapa Gümnaasium</a:t>
                      </a:r>
                    </a:p>
                    <a:p>
                      <a:pPr algn="just"/>
                      <a:endParaRPr lang="et-E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gümnaasiumi aste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519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560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699</a:t>
                      </a:r>
                    </a:p>
                    <a:p>
                      <a:pPr algn="ctr"/>
                      <a:endParaRPr lang="et-EE" sz="18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t-EE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 (54+MS 58) </a:t>
                      </a:r>
                      <a:endParaRPr lang="et-EE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028307"/>
                  </a:ext>
                </a:extLst>
              </a:tr>
              <a:tr h="782172">
                <a:tc>
                  <a:txBody>
                    <a:bodyPr/>
                    <a:lstStyle/>
                    <a:p>
                      <a:pPr algn="just"/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Lehtse Kool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t-E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6715599"/>
                  </a:ext>
                </a:extLst>
              </a:tr>
              <a:tr h="782172">
                <a:tc>
                  <a:txBody>
                    <a:bodyPr/>
                    <a:lstStyle/>
                    <a:p>
                      <a:pPr algn="just"/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Jäneda Kool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et-E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487818"/>
                  </a:ext>
                </a:extLst>
              </a:tr>
              <a:tr h="782172">
                <a:tc>
                  <a:txBody>
                    <a:bodyPr/>
                    <a:lstStyle/>
                    <a:p>
                      <a:pPr algn="just"/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Tamsalu Gümnaasium</a:t>
                      </a:r>
                    </a:p>
                    <a:p>
                      <a:pPr algn="just"/>
                      <a:endParaRPr lang="et-E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gümnaasiumi aste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368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357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</a:t>
                      </a:r>
                    </a:p>
                    <a:p>
                      <a:pPr algn="ctr"/>
                      <a:endParaRPr lang="et-EE" sz="18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t-EE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et-EE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1642288"/>
                  </a:ext>
                </a:extLst>
              </a:tr>
              <a:tr h="398491">
                <a:tc>
                  <a:txBody>
                    <a:bodyPr/>
                    <a:lstStyle/>
                    <a:p>
                      <a:pPr algn="just"/>
                      <a:r>
                        <a:rPr lang="et-EE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Kokku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1 149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1 140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1 132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9209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491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F0AAC0C-4347-D9D5-8439-73C216999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081812"/>
              </p:ext>
            </p:extLst>
          </p:nvPr>
        </p:nvGraphicFramePr>
        <p:xfrm>
          <a:off x="881999" y="700391"/>
          <a:ext cx="8696214" cy="3947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9085">
                  <a:extLst>
                    <a:ext uri="{9D8B030D-6E8A-4147-A177-3AD203B41FA5}">
                      <a16:colId xmlns:a16="http://schemas.microsoft.com/office/drawing/2014/main" val="2661760331"/>
                    </a:ext>
                  </a:extLst>
                </a:gridCol>
                <a:gridCol w="1417997">
                  <a:extLst>
                    <a:ext uri="{9D8B030D-6E8A-4147-A177-3AD203B41FA5}">
                      <a16:colId xmlns:a16="http://schemas.microsoft.com/office/drawing/2014/main" val="3521311188"/>
                    </a:ext>
                  </a:extLst>
                </a:gridCol>
                <a:gridCol w="1419566">
                  <a:extLst>
                    <a:ext uri="{9D8B030D-6E8A-4147-A177-3AD203B41FA5}">
                      <a16:colId xmlns:a16="http://schemas.microsoft.com/office/drawing/2014/main" val="2466319948"/>
                    </a:ext>
                  </a:extLst>
                </a:gridCol>
                <a:gridCol w="1419566">
                  <a:extLst>
                    <a:ext uri="{9D8B030D-6E8A-4147-A177-3AD203B41FA5}">
                      <a16:colId xmlns:a16="http://schemas.microsoft.com/office/drawing/2014/main" val="1474674884"/>
                    </a:ext>
                  </a:extLst>
                </a:gridCol>
              </a:tblGrid>
              <a:tr h="1019091">
                <a:tc>
                  <a:txBody>
                    <a:bodyPr/>
                    <a:lstStyle/>
                    <a:p>
                      <a:pPr algn="just"/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klassi astujad</a:t>
                      </a:r>
                      <a:endParaRPr lang="et-E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t-E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t-E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t-E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5149295"/>
                  </a:ext>
                </a:extLst>
              </a:tr>
              <a:tr h="585667">
                <a:tc>
                  <a:txBody>
                    <a:bodyPr/>
                    <a:lstStyle/>
                    <a:p>
                      <a:pPr algn="just"/>
                      <a:r>
                        <a:rPr lang="et-E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Tapa Gümnaasium</a:t>
                      </a:r>
                      <a:endParaRPr lang="et-E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t-E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t-E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t-E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4057452"/>
                  </a:ext>
                </a:extLst>
              </a:tr>
              <a:tr h="585667">
                <a:tc>
                  <a:txBody>
                    <a:bodyPr/>
                    <a:lstStyle/>
                    <a:p>
                      <a:pPr algn="just"/>
                      <a:r>
                        <a:rPr lang="et-E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Lehtse Kool</a:t>
                      </a:r>
                      <a:endParaRPr lang="et-E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t-E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t-E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t-E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5305117"/>
                  </a:ext>
                </a:extLst>
              </a:tr>
              <a:tr h="585667">
                <a:tc>
                  <a:txBody>
                    <a:bodyPr/>
                    <a:lstStyle/>
                    <a:p>
                      <a:pPr algn="just"/>
                      <a:r>
                        <a:rPr lang="et-E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Jäneda Kool</a:t>
                      </a:r>
                      <a:endParaRPr lang="et-E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t-E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t-E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t-E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1556085"/>
                  </a:ext>
                </a:extLst>
              </a:tr>
              <a:tr h="585667">
                <a:tc>
                  <a:txBody>
                    <a:bodyPr/>
                    <a:lstStyle/>
                    <a:p>
                      <a:pPr algn="just"/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Tamsalu Gümnaasium</a:t>
                      </a:r>
                      <a:endParaRPr lang="et-E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t-E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t-E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t-E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7741886"/>
                  </a:ext>
                </a:extLst>
              </a:tr>
              <a:tr h="585667">
                <a:tc>
                  <a:txBody>
                    <a:bodyPr/>
                    <a:lstStyle/>
                    <a:p>
                      <a:pPr algn="just"/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Kokku</a:t>
                      </a:r>
                      <a:endParaRPr lang="et-E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363489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DDCE2-5E3A-E5F6-D0C3-D0B49AEBD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CF6C-9B33-495D-889C-3B5355CA2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BC8C-0C13-78B0-D5C6-EF0D02F9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95292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FB014-FB88-1DE9-F3E3-86ADA851E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00" y="1488613"/>
            <a:ext cx="9540000" cy="3880773"/>
          </a:xfrm>
        </p:spPr>
        <p:txBody>
          <a:bodyPr/>
          <a:lstStyle/>
          <a:p>
            <a:pPr algn="just"/>
            <a:endParaRPr lang="et-EE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t-E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2022/2023 õppeaastal ostis Tapa vald sisse </a:t>
            </a:r>
            <a:r>
              <a:rPr lang="et-EE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205</a:t>
            </a:r>
            <a:r>
              <a:rPr lang="et-E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õppekohta sh põhikooli osas </a:t>
            </a:r>
            <a:r>
              <a:rPr lang="et-EE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132 </a:t>
            </a:r>
            <a:r>
              <a:rPr lang="et-E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kohta ja gümnaasiumi osas </a:t>
            </a:r>
            <a:r>
              <a:rPr lang="et-EE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73</a:t>
            </a:r>
            <a:r>
              <a:rPr lang="et-E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t-EE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r>
              <a:rPr lang="et-E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kohta; </a:t>
            </a:r>
          </a:p>
          <a:p>
            <a:pPr algn="just"/>
            <a:r>
              <a:rPr lang="et-E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Suurimad koolikoha müüjad põhikooli osas on Kadrina vald (</a:t>
            </a:r>
            <a:r>
              <a:rPr lang="et-EE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t-E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kohta), Järva vald (</a:t>
            </a:r>
            <a:r>
              <a:rPr lang="et-EE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t-E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kohta), Rakvere linn (</a:t>
            </a:r>
            <a:r>
              <a:rPr lang="et-EE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t-E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kohta), Porkuni kool (13 kohta) ja Tallinna linn (7 kohta);</a:t>
            </a:r>
            <a:endParaRPr lang="et-E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t-E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t-E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ümnaasiumi osas on </a:t>
            </a:r>
            <a:r>
              <a:rPr lang="et-EE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Rakvere linn (21 (7) kohta), </a:t>
            </a:r>
            <a:r>
              <a:rPr lang="et-E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Tallinna linn (15 kohta), </a:t>
            </a:r>
            <a:r>
              <a:rPr lang="et-EE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Kadrina vald (12 (4) </a:t>
            </a:r>
            <a:r>
              <a:rPr lang="et-E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kohta) ning Järva vald ja Tartu linn (6 kohta); </a:t>
            </a: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t-E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Teistele omavalitsustele müüs Tapa vald </a:t>
            </a:r>
            <a:r>
              <a:rPr lang="et-EE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92</a:t>
            </a:r>
            <a:r>
              <a:rPr lang="et-E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õppekohta sh </a:t>
            </a:r>
            <a:r>
              <a:rPr lang="et-EE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</a:t>
            </a:r>
            <a:r>
              <a:rPr lang="et-E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koht põhikoolis ja </a:t>
            </a:r>
            <a:r>
              <a:rPr lang="et-EE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  <a:r>
              <a:rPr lang="et-E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koht gümnaasiumis, sh Tallinna linnast 20 õpilast, Järva vallast 19 õpilast, Väike-Maarja vallast 10 õpilast ja Kadrina vallast 8 õpilast;</a:t>
            </a: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6A6D7-88E0-FA38-41B8-99C8F269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87DF2-4752-CC4E-D2EF-DF7E18B5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F358D-FBA0-EDFB-ABDA-3FCE104AF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16</a:t>
            </a:fld>
            <a:endParaRPr lang="et-E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06ABC-3E40-B12F-D439-39BF6328EAEE}"/>
              </a:ext>
            </a:extLst>
          </p:cNvPr>
          <p:cNvSpPr txBox="1"/>
          <p:nvPr/>
        </p:nvSpPr>
        <p:spPr>
          <a:xfrm>
            <a:off x="1673157" y="817199"/>
            <a:ext cx="6682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Õpiränne</a:t>
            </a:r>
            <a:r>
              <a:rPr lang="et-EE" sz="2000" b="1" dirty="0">
                <a:solidFill>
                  <a:schemeClr val="bg1"/>
                </a:solidFill>
              </a:rPr>
              <a:t> </a:t>
            </a:r>
            <a:endParaRPr lang="et-EE" sz="2000" b="1" dirty="0"/>
          </a:p>
        </p:txBody>
      </p:sp>
    </p:spTree>
    <p:extLst>
      <p:ext uri="{BB962C8B-B14F-4D97-AF65-F5344CB8AC3E}">
        <p14:creationId xmlns:p14="http://schemas.microsoft.com/office/powerpoint/2010/main" val="3226581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825CC-5180-7F76-91ED-5E949DCA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6BB4-3E01-3119-EF64-DDEF1608C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A8F56-6234-C71B-0C3A-F18F621E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17</a:t>
            </a:fld>
            <a:endParaRPr lang="et-EE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2C2B370-2A83-4E18-B31C-592235B627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813523"/>
              </p:ext>
            </p:extLst>
          </p:nvPr>
        </p:nvGraphicFramePr>
        <p:xfrm>
          <a:off x="581891" y="812800"/>
          <a:ext cx="9840047" cy="559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09254FA-299A-DA22-FFB2-53094B656341}"/>
              </a:ext>
            </a:extLst>
          </p:cNvPr>
          <p:cNvSpPr txBox="1"/>
          <p:nvPr/>
        </p:nvSpPr>
        <p:spPr>
          <a:xfrm>
            <a:off x="2256817" y="434656"/>
            <a:ext cx="558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Korteriomandite mediaan €/m</a:t>
            </a:r>
            <a:r>
              <a:rPr lang="et-EE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t-E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periood 2003-2023</a:t>
            </a:r>
          </a:p>
        </p:txBody>
      </p:sp>
    </p:spTree>
    <p:extLst>
      <p:ext uri="{BB962C8B-B14F-4D97-AF65-F5344CB8AC3E}">
        <p14:creationId xmlns:p14="http://schemas.microsoft.com/office/powerpoint/2010/main" val="2320071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180AE-F0FE-73CF-700B-20EFC6CE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9CEF8-D658-852B-E3A6-62BF85B21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C072D-17A5-D2FA-A13E-52F7FBB9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11F48-71B2-B7B2-C417-E95EEC3F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0A4FA-6DA0-20F4-ED49-634A23E3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18</a:t>
            </a:fld>
            <a:endParaRPr lang="et-EE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435B411-7A74-F863-A135-FDBF9E388C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132600"/>
              </p:ext>
            </p:extLst>
          </p:nvPr>
        </p:nvGraphicFramePr>
        <p:xfrm>
          <a:off x="882000" y="443263"/>
          <a:ext cx="9325076" cy="518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0737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489C-A6BC-21D9-BA19-A7F985BC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E59EE-9B26-A834-B962-D9BD7820A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00BDD-AC67-A07A-AA83-A751053BC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9E176-B1E1-AAE7-9AEA-037179F7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F46F7-6DF1-CE0E-BBE2-42C7F490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19</a:t>
            </a:fld>
            <a:endParaRPr lang="et-EE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00B3981-6C15-F24B-40A2-1F2EFEE46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188311"/>
              </p:ext>
            </p:extLst>
          </p:nvPr>
        </p:nvGraphicFramePr>
        <p:xfrm>
          <a:off x="957063" y="269543"/>
          <a:ext cx="9539999" cy="579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8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F0E48-EAAB-6E75-96FA-52B2537E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B78BC-3762-40B8-31B9-A4705E8A7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05.02.2024</a:t>
            </a:fld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A1EA1-8AA4-CC27-90EE-91ECC5D3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2</a:t>
            </a:fld>
            <a:endParaRPr lang="et-E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FCF58F-2031-C98B-1A8C-C60396261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28" y="95030"/>
            <a:ext cx="9897481" cy="59545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8986FC-F32D-A1F4-3114-39D9CB65A453}"/>
              </a:ext>
            </a:extLst>
          </p:cNvPr>
          <p:cNvSpPr txBox="1"/>
          <p:nvPr/>
        </p:nvSpPr>
        <p:spPr>
          <a:xfrm>
            <a:off x="684214" y="6302496"/>
            <a:ext cx="10950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/>
              <a:t>L</a:t>
            </a:r>
            <a:r>
              <a:rPr lang="et-EE" sz="1200" dirty="0">
                <a:hlinkClick r:id="rId3"/>
              </a:rPr>
              <a:t>https://www.tapa.ee/et/uudised-ja-teated/-/asset_publisher/otiF2aJ0F3GX/content/id/39496924?redirect=https%3A%2F%2Fwww.tapa.ee</a:t>
            </a:r>
            <a:endParaRPr lang="et-EE" sz="1200" dirty="0"/>
          </a:p>
        </p:txBody>
      </p:sp>
    </p:spTree>
    <p:extLst>
      <p:ext uri="{BB962C8B-B14F-4D97-AF65-F5344CB8AC3E}">
        <p14:creationId xmlns:p14="http://schemas.microsoft.com/office/powerpoint/2010/main" val="930709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A803A4C-6629-102F-30EA-37ED352E1E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93364"/>
              </p:ext>
            </p:extLst>
          </p:nvPr>
        </p:nvGraphicFramePr>
        <p:xfrm>
          <a:off x="708277" y="184824"/>
          <a:ext cx="9340396" cy="6194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5780">
                  <a:extLst>
                    <a:ext uri="{9D8B030D-6E8A-4147-A177-3AD203B41FA5}">
                      <a16:colId xmlns:a16="http://schemas.microsoft.com/office/drawing/2014/main" val="2656624286"/>
                    </a:ext>
                  </a:extLst>
                </a:gridCol>
                <a:gridCol w="973136">
                  <a:extLst>
                    <a:ext uri="{9D8B030D-6E8A-4147-A177-3AD203B41FA5}">
                      <a16:colId xmlns:a16="http://schemas.microsoft.com/office/drawing/2014/main" val="692092688"/>
                    </a:ext>
                  </a:extLst>
                </a:gridCol>
                <a:gridCol w="1089229">
                  <a:extLst>
                    <a:ext uri="{9D8B030D-6E8A-4147-A177-3AD203B41FA5}">
                      <a16:colId xmlns:a16="http://schemas.microsoft.com/office/drawing/2014/main" val="2140727738"/>
                    </a:ext>
                  </a:extLst>
                </a:gridCol>
                <a:gridCol w="1089229">
                  <a:extLst>
                    <a:ext uri="{9D8B030D-6E8A-4147-A177-3AD203B41FA5}">
                      <a16:colId xmlns:a16="http://schemas.microsoft.com/office/drawing/2014/main" val="2938834545"/>
                    </a:ext>
                  </a:extLst>
                </a:gridCol>
                <a:gridCol w="973136">
                  <a:extLst>
                    <a:ext uri="{9D8B030D-6E8A-4147-A177-3AD203B41FA5}">
                      <a16:colId xmlns:a16="http://schemas.microsoft.com/office/drawing/2014/main" val="1122577956"/>
                    </a:ext>
                  </a:extLst>
                </a:gridCol>
                <a:gridCol w="973136">
                  <a:extLst>
                    <a:ext uri="{9D8B030D-6E8A-4147-A177-3AD203B41FA5}">
                      <a16:colId xmlns:a16="http://schemas.microsoft.com/office/drawing/2014/main" val="48946378"/>
                    </a:ext>
                  </a:extLst>
                </a:gridCol>
                <a:gridCol w="980247">
                  <a:extLst>
                    <a:ext uri="{9D8B030D-6E8A-4147-A177-3AD203B41FA5}">
                      <a16:colId xmlns:a16="http://schemas.microsoft.com/office/drawing/2014/main" val="1703727676"/>
                    </a:ext>
                  </a:extLst>
                </a:gridCol>
                <a:gridCol w="1196503">
                  <a:extLst>
                    <a:ext uri="{9D8B030D-6E8A-4147-A177-3AD203B41FA5}">
                      <a16:colId xmlns:a16="http://schemas.microsoft.com/office/drawing/2014/main" val="1873407259"/>
                    </a:ext>
                  </a:extLst>
                </a:gridCol>
              </a:tblGrid>
              <a:tr h="63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Tapa vald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50" marR="65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täitmine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50" marR="65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eeldatav täitmine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50" marR="65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eelarve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50" marR="65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eelarve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50" marR="65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eelarve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50" marR="65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eelarve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50" marR="6565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eelarve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et-EE" sz="1400" b="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50" marR="65650" marT="0" marB="0"/>
                </a:tc>
                <a:extLst>
                  <a:ext uri="{0D108BD9-81ED-4DB2-BD59-A6C34878D82A}">
                    <a16:rowId xmlns:a16="http://schemas.microsoft.com/office/drawing/2014/main" val="3518298391"/>
                  </a:ext>
                </a:extLst>
              </a:tr>
              <a:tr h="417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Põhitegevuse tulud kokku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50" marR="656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18 760 612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20 205 456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22 173 625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21 886 635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22 486 635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23 036 635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23 536 635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2236301"/>
                  </a:ext>
                </a:extLst>
              </a:tr>
              <a:tr h="417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Maksutulud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50" marR="656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9 371 420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9 996 000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11 006 000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11 511 000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12 061 000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12 561 000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13 061 000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160098"/>
                  </a:ext>
                </a:extLst>
              </a:tr>
              <a:tr h="417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sh tulumaks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50" marR="656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9 083 906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10 710 000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11 210 000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11 710 000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12 210 000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12 710 000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3467089"/>
                  </a:ext>
                </a:extLst>
              </a:tr>
              <a:tr h="2262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sh maamaks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50" marR="656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287 145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9427437"/>
                  </a:ext>
                </a:extLst>
              </a:tr>
              <a:tr h="417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sh muud maksutulud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50" marR="656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1170378"/>
                  </a:ext>
                </a:extLst>
              </a:tr>
              <a:tr h="417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Tulud kaupade ja teenuste müügist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50" marR="656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1 051 535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1 232 635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1 414 368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1 350 000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737841"/>
                  </a:ext>
                </a:extLst>
              </a:tr>
              <a:tr h="417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Saadavad toetused tegevuskuludeks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50" marR="656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8 168 692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8 875 321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9 658 257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9 025 635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9 025 635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9 025 635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9 025 635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0204388"/>
                  </a:ext>
                </a:extLst>
              </a:tr>
              <a:tr h="2262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sh  tasandusfond 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50" marR="656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1 933 180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2 110 280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3 143 782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2 842 000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2 842 000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2 842 000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2 842 000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4818512"/>
                  </a:ext>
                </a:extLst>
              </a:tr>
              <a:tr h="2262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sh  toetusfond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50" marR="656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5 119 338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6 343 313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5 683 635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5 683 635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5 683 635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5 683 635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5 683 635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9904977"/>
                  </a:ext>
                </a:extLst>
              </a:tr>
              <a:tr h="634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sh muud saadud toetused tegevuskuludeks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50" marR="656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1 116 174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421 728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735 840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3213018"/>
                  </a:ext>
                </a:extLst>
              </a:tr>
              <a:tr h="2262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Muud tegevustulud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50" marR="656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168 965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7635379"/>
                  </a:ext>
                </a:extLst>
              </a:tr>
              <a:tr h="226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t-EE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50" marR="65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0530329"/>
                  </a:ext>
                </a:extLst>
              </a:tr>
              <a:tr h="417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Tulumaksu laekumise muutus %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50" marR="65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6,78%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10,41%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4,67%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4,46%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4,27%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4,10%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7951718"/>
                  </a:ext>
                </a:extLst>
              </a:tr>
              <a:tr h="417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Põhitegevuse tulude muutus %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50" marR="65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7,70%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9,74%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-1,29%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2,74%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2,45%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2,17%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11234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9C1D6-DEC5-D785-352D-3FD15FCB1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617B-A392-1F6F-D470-6E0A8FDFA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C8E65-5E33-8C9F-BD10-F510BED7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20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3022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5F10D64-BCD3-2A5F-E940-14E923C128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422385"/>
              </p:ext>
            </p:extLst>
          </p:nvPr>
        </p:nvGraphicFramePr>
        <p:xfrm>
          <a:off x="560549" y="271576"/>
          <a:ext cx="9641152" cy="5769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9426">
                  <a:extLst>
                    <a:ext uri="{9D8B030D-6E8A-4147-A177-3AD203B41FA5}">
                      <a16:colId xmlns:a16="http://schemas.microsoft.com/office/drawing/2014/main" val="1630790865"/>
                    </a:ext>
                  </a:extLst>
                </a:gridCol>
                <a:gridCol w="999770">
                  <a:extLst>
                    <a:ext uri="{9D8B030D-6E8A-4147-A177-3AD203B41FA5}">
                      <a16:colId xmlns:a16="http://schemas.microsoft.com/office/drawing/2014/main" val="386230052"/>
                    </a:ext>
                  </a:extLst>
                </a:gridCol>
                <a:gridCol w="999770">
                  <a:extLst>
                    <a:ext uri="{9D8B030D-6E8A-4147-A177-3AD203B41FA5}">
                      <a16:colId xmlns:a16="http://schemas.microsoft.com/office/drawing/2014/main" val="3596699184"/>
                    </a:ext>
                  </a:extLst>
                </a:gridCol>
                <a:gridCol w="1143106">
                  <a:extLst>
                    <a:ext uri="{9D8B030D-6E8A-4147-A177-3AD203B41FA5}">
                      <a16:colId xmlns:a16="http://schemas.microsoft.com/office/drawing/2014/main" val="4182269994"/>
                    </a:ext>
                  </a:extLst>
                </a:gridCol>
                <a:gridCol w="999770">
                  <a:extLst>
                    <a:ext uri="{9D8B030D-6E8A-4147-A177-3AD203B41FA5}">
                      <a16:colId xmlns:a16="http://schemas.microsoft.com/office/drawing/2014/main" val="2500841062"/>
                    </a:ext>
                  </a:extLst>
                </a:gridCol>
                <a:gridCol w="999770">
                  <a:extLst>
                    <a:ext uri="{9D8B030D-6E8A-4147-A177-3AD203B41FA5}">
                      <a16:colId xmlns:a16="http://schemas.microsoft.com/office/drawing/2014/main" val="3759075628"/>
                    </a:ext>
                  </a:extLst>
                </a:gridCol>
                <a:gridCol w="999770">
                  <a:extLst>
                    <a:ext uri="{9D8B030D-6E8A-4147-A177-3AD203B41FA5}">
                      <a16:colId xmlns:a16="http://schemas.microsoft.com/office/drawing/2014/main" val="3732936186"/>
                    </a:ext>
                  </a:extLst>
                </a:gridCol>
                <a:gridCol w="999770">
                  <a:extLst>
                    <a:ext uri="{9D8B030D-6E8A-4147-A177-3AD203B41FA5}">
                      <a16:colId xmlns:a16="http://schemas.microsoft.com/office/drawing/2014/main" val="2528015734"/>
                    </a:ext>
                  </a:extLst>
                </a:gridCol>
              </a:tblGrid>
              <a:tr h="972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Tapa vald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täitmine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eeldatav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täitmine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eelarve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eelarve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eelarve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eelarve</a:t>
                      </a:r>
                      <a:endParaRPr lang="et-EE" sz="1400" u="none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2028 eelarve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32071573"/>
                  </a:ext>
                </a:extLst>
              </a:tr>
              <a:tr h="581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Põhitegevuse kulud kokku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17 285 431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19 772 356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20 155 017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19 970 738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20 343 152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20 723 015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21 110 476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2521147"/>
                  </a:ext>
                </a:extLst>
              </a:tr>
              <a:tr h="581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Antavad toetused tegevuskuludeks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907 408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1 396 684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1 818 992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1 300 000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0204880"/>
                  </a:ext>
                </a:extLst>
              </a:tr>
              <a:tr h="581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Muud tegevuskulud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16 378 023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18 375 672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18 336 025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18 670 738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19 043 152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19 423 015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19 810 476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2021949"/>
                  </a:ext>
                </a:extLst>
              </a:tr>
              <a:tr h="581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sh personalikulud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10 381 410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12 594 898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12 412 269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12 660 514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12 913 725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13 171 999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13 435 439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7733325"/>
                  </a:ext>
                </a:extLst>
              </a:tr>
              <a:tr h="3896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sh majandamiskulud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5 995 904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5 732 340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5 843 356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5 960 223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6 079 428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6 201 016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6 325 036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0214622"/>
                  </a:ext>
                </a:extLst>
              </a:tr>
              <a:tr h="3292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sh muud kulud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48 434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2484720"/>
                  </a:ext>
                </a:extLst>
              </a:tr>
              <a:tr h="260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t-EE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3105297"/>
                  </a:ext>
                </a:extLst>
              </a:tr>
              <a:tr h="3292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Personalikulude muutus%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21,32%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-1,45%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2,00%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2,00%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2,00%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b="1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2,00%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8499129"/>
                  </a:ext>
                </a:extLst>
              </a:tr>
              <a:tr h="581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Majandamiskulude muutus%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-4,40%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1,94%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2,00%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b="1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2,00%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2,00%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2,00%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3123396"/>
                  </a:ext>
                </a:extLst>
              </a:tr>
              <a:tr h="581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Põhitegevuse kulude muutus%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14,39%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1,94%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-0,91%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1,86%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1,87%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1,87%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24267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B1DDF-F635-A762-2998-585B5EBA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F62C3-C279-4ADB-2873-E39E21775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7358A-F5F7-38CD-B073-0C17FC32D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5371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A94AC45-E3D3-3868-7A54-7B866E0AE6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034331"/>
              </p:ext>
            </p:extLst>
          </p:nvPr>
        </p:nvGraphicFramePr>
        <p:xfrm>
          <a:off x="528385" y="169703"/>
          <a:ext cx="9830267" cy="58799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3566">
                  <a:extLst>
                    <a:ext uri="{9D8B030D-6E8A-4147-A177-3AD203B41FA5}">
                      <a16:colId xmlns:a16="http://schemas.microsoft.com/office/drawing/2014/main" val="1523724457"/>
                    </a:ext>
                  </a:extLst>
                </a:gridCol>
                <a:gridCol w="1035243">
                  <a:extLst>
                    <a:ext uri="{9D8B030D-6E8A-4147-A177-3AD203B41FA5}">
                      <a16:colId xmlns:a16="http://schemas.microsoft.com/office/drawing/2014/main" val="1599396477"/>
                    </a:ext>
                  </a:extLst>
                </a:gridCol>
                <a:gridCol w="1035243">
                  <a:extLst>
                    <a:ext uri="{9D8B030D-6E8A-4147-A177-3AD203B41FA5}">
                      <a16:colId xmlns:a16="http://schemas.microsoft.com/office/drawing/2014/main" val="2262011873"/>
                    </a:ext>
                  </a:extLst>
                </a:gridCol>
                <a:gridCol w="1035243">
                  <a:extLst>
                    <a:ext uri="{9D8B030D-6E8A-4147-A177-3AD203B41FA5}">
                      <a16:colId xmlns:a16="http://schemas.microsoft.com/office/drawing/2014/main" val="3559483286"/>
                    </a:ext>
                  </a:extLst>
                </a:gridCol>
                <a:gridCol w="1035243">
                  <a:extLst>
                    <a:ext uri="{9D8B030D-6E8A-4147-A177-3AD203B41FA5}">
                      <a16:colId xmlns:a16="http://schemas.microsoft.com/office/drawing/2014/main" val="1595764263"/>
                    </a:ext>
                  </a:extLst>
                </a:gridCol>
                <a:gridCol w="1035243">
                  <a:extLst>
                    <a:ext uri="{9D8B030D-6E8A-4147-A177-3AD203B41FA5}">
                      <a16:colId xmlns:a16="http://schemas.microsoft.com/office/drawing/2014/main" val="1541135218"/>
                    </a:ext>
                  </a:extLst>
                </a:gridCol>
                <a:gridCol w="1035243">
                  <a:extLst>
                    <a:ext uri="{9D8B030D-6E8A-4147-A177-3AD203B41FA5}">
                      <a16:colId xmlns:a16="http://schemas.microsoft.com/office/drawing/2014/main" val="666655354"/>
                    </a:ext>
                  </a:extLst>
                </a:gridCol>
                <a:gridCol w="1035243">
                  <a:extLst>
                    <a:ext uri="{9D8B030D-6E8A-4147-A177-3AD203B41FA5}">
                      <a16:colId xmlns:a16="http://schemas.microsoft.com/office/drawing/2014/main" val="637816936"/>
                    </a:ext>
                  </a:extLst>
                </a:gridCol>
              </a:tblGrid>
              <a:tr h="2006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Tapa vald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täitmine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eeldatav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täitmine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eelarve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eelarve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eelarve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eelarve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eelarve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82036356"/>
                  </a:ext>
                </a:extLst>
              </a:tr>
              <a:tr h="6501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Põhitegevuse tulud kokku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18 760 612</a:t>
                      </a:r>
                      <a:endParaRPr lang="et-EE" sz="1400" b="1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20 205 456</a:t>
                      </a:r>
                      <a:endParaRPr lang="et-EE" sz="1400" b="1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22 173 625</a:t>
                      </a:r>
                      <a:endParaRPr lang="et-EE" sz="1400" b="1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21 886 635</a:t>
                      </a:r>
                      <a:endParaRPr lang="et-EE" sz="1400" b="1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22 486 635</a:t>
                      </a:r>
                      <a:endParaRPr lang="et-EE" sz="1400" b="1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23 036 635</a:t>
                      </a:r>
                      <a:endParaRPr lang="et-EE" sz="1400" b="1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23 536 635</a:t>
                      </a:r>
                      <a:endParaRPr lang="et-EE" sz="1400" b="1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9953056"/>
                  </a:ext>
                </a:extLst>
              </a:tr>
              <a:tr h="6501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Põhitegevuse kulud kokku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17 285 431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19 772 356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20 155 017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19 970 738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20 343 152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20 723 015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21 110 476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8263918"/>
                  </a:ext>
                </a:extLst>
              </a:tr>
              <a:tr h="311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Põhitegevuse tulem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1 475 181</a:t>
                      </a:r>
                      <a:endParaRPr lang="et-EE" sz="1400" b="1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433 100</a:t>
                      </a:r>
                      <a:endParaRPr lang="et-EE" sz="1400" b="1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2 018 608</a:t>
                      </a:r>
                      <a:endParaRPr lang="et-EE" sz="1400" b="1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1 915 898</a:t>
                      </a:r>
                      <a:endParaRPr lang="et-EE" sz="1400" b="1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2 143 483</a:t>
                      </a:r>
                      <a:endParaRPr lang="et-EE" sz="1400" b="1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2 313 620</a:t>
                      </a:r>
                      <a:endParaRPr lang="et-EE" sz="1400" b="1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2 426 159</a:t>
                      </a:r>
                      <a:endParaRPr lang="et-EE" sz="1400" b="1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8230965"/>
                  </a:ext>
                </a:extLst>
              </a:tr>
              <a:tr h="6501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Põhitegevuse tulude muutus %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 dirty="0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7313732"/>
                  </a:ext>
                </a:extLst>
              </a:tr>
              <a:tr h="6501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Põhitegevuse kulude muutus%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-1%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4393621"/>
                  </a:ext>
                </a:extLst>
              </a:tr>
              <a:tr h="6501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Omafinantseerimise võimekuse näitaja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-1%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900856"/>
                  </a:ext>
                </a:extLst>
              </a:tr>
              <a:tr h="311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Tulemi suhe tuludesse%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1,09</a:t>
                      </a:r>
                      <a:endParaRPr lang="et-EE" sz="1400" b="1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1,02</a:t>
                      </a:r>
                      <a:endParaRPr lang="et-EE" sz="1400" b="1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1,10</a:t>
                      </a:r>
                      <a:endParaRPr lang="et-EE" sz="1400" b="1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1,10</a:t>
                      </a:r>
                      <a:endParaRPr lang="et-EE" sz="1400" b="1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1,11</a:t>
                      </a:r>
                      <a:endParaRPr lang="et-EE" sz="1400" b="1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News Gothic MT" panose="020B0504020203020204" pitchFamily="34" charset="0"/>
                          <a:cs typeface="Times New Roman" panose="02020603050405020304" pitchFamily="18" charset="0"/>
                        </a:rPr>
                        <a:t>1,11</a:t>
                      </a:r>
                      <a:endParaRPr lang="et-EE" sz="1400" b="1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054024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7E828-3800-E454-FBF9-D26FA9E55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67D01-4DE3-72BF-B339-B19E8967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C86C4-AF04-60EC-92E2-C1C6C3E4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22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49729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EB6000C-0894-6D3C-A57B-25D47FA478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877522"/>
              </p:ext>
            </p:extLst>
          </p:nvPr>
        </p:nvGraphicFramePr>
        <p:xfrm>
          <a:off x="602221" y="313054"/>
          <a:ext cx="9540001" cy="591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2633">
                  <a:extLst>
                    <a:ext uri="{9D8B030D-6E8A-4147-A177-3AD203B41FA5}">
                      <a16:colId xmlns:a16="http://schemas.microsoft.com/office/drawing/2014/main" val="728315885"/>
                    </a:ext>
                  </a:extLst>
                </a:gridCol>
                <a:gridCol w="995970">
                  <a:extLst>
                    <a:ext uri="{9D8B030D-6E8A-4147-A177-3AD203B41FA5}">
                      <a16:colId xmlns:a16="http://schemas.microsoft.com/office/drawing/2014/main" val="3610253061"/>
                    </a:ext>
                  </a:extLst>
                </a:gridCol>
                <a:gridCol w="995970">
                  <a:extLst>
                    <a:ext uri="{9D8B030D-6E8A-4147-A177-3AD203B41FA5}">
                      <a16:colId xmlns:a16="http://schemas.microsoft.com/office/drawing/2014/main" val="1634893999"/>
                    </a:ext>
                  </a:extLst>
                </a:gridCol>
                <a:gridCol w="995970">
                  <a:extLst>
                    <a:ext uri="{9D8B030D-6E8A-4147-A177-3AD203B41FA5}">
                      <a16:colId xmlns:a16="http://schemas.microsoft.com/office/drawing/2014/main" val="783563677"/>
                    </a:ext>
                  </a:extLst>
                </a:gridCol>
                <a:gridCol w="995970">
                  <a:extLst>
                    <a:ext uri="{9D8B030D-6E8A-4147-A177-3AD203B41FA5}">
                      <a16:colId xmlns:a16="http://schemas.microsoft.com/office/drawing/2014/main" val="725679510"/>
                    </a:ext>
                  </a:extLst>
                </a:gridCol>
                <a:gridCol w="1113914">
                  <a:extLst>
                    <a:ext uri="{9D8B030D-6E8A-4147-A177-3AD203B41FA5}">
                      <a16:colId xmlns:a16="http://schemas.microsoft.com/office/drawing/2014/main" val="449045812"/>
                    </a:ext>
                  </a:extLst>
                </a:gridCol>
                <a:gridCol w="1114787">
                  <a:extLst>
                    <a:ext uri="{9D8B030D-6E8A-4147-A177-3AD203B41FA5}">
                      <a16:colId xmlns:a16="http://schemas.microsoft.com/office/drawing/2014/main" val="2184700761"/>
                    </a:ext>
                  </a:extLst>
                </a:gridCol>
                <a:gridCol w="1114787">
                  <a:extLst>
                    <a:ext uri="{9D8B030D-6E8A-4147-A177-3AD203B41FA5}">
                      <a16:colId xmlns:a16="http://schemas.microsoft.com/office/drawing/2014/main" val="380510367"/>
                    </a:ext>
                  </a:extLst>
                </a:gridCol>
              </a:tblGrid>
              <a:tr h="8751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Tapa vald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täitmine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eeldatav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täitmine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eelarve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eelarve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eelarve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eelarve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eelarve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60324138"/>
                  </a:ext>
                </a:extLst>
              </a:tr>
              <a:tr h="3810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Investeerimistegevus kokku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-1 153 725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-1 469 376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-1 048 106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-2 323 578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-2 400 943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-1 025 545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-884 485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36078886"/>
                  </a:ext>
                </a:extLst>
              </a:tr>
              <a:tr h="2136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Põhivara müük (+)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56473202"/>
                  </a:ext>
                </a:extLst>
              </a:tr>
              <a:tr h="3810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Põhivara soetus (-)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-1 886 639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-1 774 060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-895 155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-3 400 000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-3 350 000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-700 000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87382632"/>
                  </a:ext>
                </a:extLst>
              </a:tr>
              <a:tr h="4458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sh projektide omaosalus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-1 002 093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-1 370 899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-829 215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-2 075 000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-2 075 000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-700 000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2594295"/>
                  </a:ext>
                </a:extLst>
              </a:tr>
              <a:tr h="6780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Põhivara soetuseks saadav sihtfinantseerimine (+)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884 546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400 669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85 940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1 325 000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1 275 000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88132548"/>
                  </a:ext>
                </a:extLst>
              </a:tr>
              <a:tr h="579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Põhivara soetuseks antav sihtfinantseerimine (-)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-114 288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-71 885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6531605"/>
                  </a:ext>
                </a:extLst>
              </a:tr>
              <a:tr h="4458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Osaluste ning muude aktsiate ja osade müük (+)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45557245"/>
                  </a:ext>
                </a:extLst>
              </a:tr>
              <a:tr h="579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Osaluste ning muude aktsiate ja osade soetus (-)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67540438"/>
                  </a:ext>
                </a:extLst>
              </a:tr>
              <a:tr h="3810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Tagasilaekuvad laenud (+)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72 900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72 900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3666236"/>
                  </a:ext>
                </a:extLst>
              </a:tr>
              <a:tr h="2136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Antavad laenud (-)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712394"/>
                  </a:ext>
                </a:extLst>
              </a:tr>
              <a:tr h="2136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Finantstulud (+)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226220"/>
                  </a:ext>
                </a:extLst>
              </a:tr>
              <a:tr h="2136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t-E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Finantskulud (-)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News Gothic MT" panose="020B0504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-129 086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-405 000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-405 391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-360 078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-387 443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-407 045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-265 985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859592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33D16-0504-99F7-A3C1-88DB7C2E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C8083-F964-927A-E75C-4B10243A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F0594-3ECB-D76C-0828-64D322A0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23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7293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D6882-0D69-0932-D789-9A1AA9747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36FBC-86F4-858F-2E9F-557F0DAC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Tapa Vallavalitsus | Pikk 15, Tapa | 322 9650 | vallavalitsus@tapa.ee | www.tapa.ee</a:t>
            </a:r>
            <a:endParaRPr lang="et-E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D0E27-626E-6EF5-AE59-E5A67276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24</a:t>
            </a:fld>
            <a:endParaRPr lang="et-EE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5FD6D4-0C36-73BA-C3C6-1A62479C8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156761"/>
              </p:ext>
            </p:extLst>
          </p:nvPr>
        </p:nvGraphicFramePr>
        <p:xfrm>
          <a:off x="552508" y="101552"/>
          <a:ext cx="9720383" cy="6574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2618">
                  <a:extLst>
                    <a:ext uri="{9D8B030D-6E8A-4147-A177-3AD203B41FA5}">
                      <a16:colId xmlns:a16="http://schemas.microsoft.com/office/drawing/2014/main" val="588323684"/>
                    </a:ext>
                  </a:extLst>
                </a:gridCol>
                <a:gridCol w="761553">
                  <a:extLst>
                    <a:ext uri="{9D8B030D-6E8A-4147-A177-3AD203B41FA5}">
                      <a16:colId xmlns:a16="http://schemas.microsoft.com/office/drawing/2014/main" val="2926393962"/>
                    </a:ext>
                  </a:extLst>
                </a:gridCol>
                <a:gridCol w="761553">
                  <a:extLst>
                    <a:ext uri="{9D8B030D-6E8A-4147-A177-3AD203B41FA5}">
                      <a16:colId xmlns:a16="http://schemas.microsoft.com/office/drawing/2014/main" val="2250038495"/>
                    </a:ext>
                  </a:extLst>
                </a:gridCol>
                <a:gridCol w="761553">
                  <a:extLst>
                    <a:ext uri="{9D8B030D-6E8A-4147-A177-3AD203B41FA5}">
                      <a16:colId xmlns:a16="http://schemas.microsoft.com/office/drawing/2014/main" val="3939230569"/>
                    </a:ext>
                  </a:extLst>
                </a:gridCol>
                <a:gridCol w="761553">
                  <a:extLst>
                    <a:ext uri="{9D8B030D-6E8A-4147-A177-3AD203B41FA5}">
                      <a16:colId xmlns:a16="http://schemas.microsoft.com/office/drawing/2014/main" val="3108755573"/>
                    </a:ext>
                  </a:extLst>
                </a:gridCol>
                <a:gridCol w="761553">
                  <a:extLst>
                    <a:ext uri="{9D8B030D-6E8A-4147-A177-3AD203B41FA5}">
                      <a16:colId xmlns:a16="http://schemas.microsoft.com/office/drawing/2014/main" val="17418954"/>
                    </a:ext>
                  </a:extLst>
                </a:gridCol>
              </a:tblGrid>
              <a:tr h="409506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Investeeringuobjektid</a:t>
                      </a:r>
                      <a:endParaRPr lang="et-EE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eelarve  </a:t>
                      </a:r>
                      <a:endParaRPr lang="et-EE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eelarve  </a:t>
                      </a:r>
                      <a:endParaRPr lang="et-EE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eelarve  </a:t>
                      </a:r>
                      <a:endParaRPr lang="et-EE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eelarve  </a:t>
                      </a:r>
                      <a:endParaRPr lang="et-EE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eelarve  </a:t>
                      </a:r>
                      <a:endParaRPr lang="et-EE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3318512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 Teehoiukava elluviimine</a:t>
                      </a:r>
                      <a:endParaRPr lang="et-E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74828162"/>
                  </a:ext>
                </a:extLst>
              </a:tr>
              <a:tr h="232255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toetuse arvelt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7494068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muude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vahendite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arvelt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omaosalus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64672864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 Energiasäästumeetmete rakendamine munitsipaalhoonetes</a:t>
                      </a:r>
                      <a:endParaRPr lang="et-E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75 445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3002371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toetuse arvelt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10964471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muude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vahendite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arvelt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omaosalus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75 445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23244996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 Tapa linna </a:t>
                      </a:r>
                      <a:r>
                        <a:rPr lang="fi-FI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vabadussamba</a:t>
                      </a:r>
                      <a:r>
                        <a:rPr lang="fi-FI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rajamine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91933979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toetuse arvelt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5654252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muude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vahendite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arvelt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omaosalus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38422105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 </a:t>
                      </a:r>
                      <a:r>
                        <a:rPr lang="fi-FI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Ettevõtlusala</a:t>
                      </a:r>
                      <a:r>
                        <a:rPr lang="fi-FI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Paide</a:t>
                      </a:r>
                      <a:r>
                        <a:rPr lang="fi-FI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mnt</a:t>
                      </a:r>
                      <a:r>
                        <a:rPr lang="fi-FI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85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43 480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2716064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toetuse arvelt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68766167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muude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vahendite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arvelt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omaosalus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43 480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86284904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 Tapa spordikeskuse põrand</a:t>
                      </a:r>
                      <a:endParaRPr lang="et-E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7521860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toetuse arvelt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22667611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muude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vahendite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arvelt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omaosalus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13 200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30780406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 Tamsalu ujula akustika rekonstrueerimine</a:t>
                      </a:r>
                      <a:endParaRPr lang="et-E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13 100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86284163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toetuse arvelt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43816270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muude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vahendite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arvelt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omaosalus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859455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 Tapa linna ujula</a:t>
                      </a:r>
                      <a:endParaRPr lang="et-E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200 000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200 000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200 000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200 000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99405136"/>
                  </a:ext>
                </a:extLst>
              </a:tr>
              <a:tr h="146091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toetuse arvelt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1425694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muude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vahendite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arvelt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i-FI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omaosalus</a:t>
                      </a:r>
                      <a:r>
                        <a:rPr lang="fi-FI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200 000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200 000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200 000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200 000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82655752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 </a:t>
                      </a:r>
                      <a:r>
                        <a:rPr lang="et-E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Puhkepargid</a:t>
                      </a:r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Tapa linna keskväljaku rekonstrueerimine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38718171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toetuse arvelt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1369349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muude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vahendite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arvelt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omaosalus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75843124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 </a:t>
                      </a:r>
                      <a:r>
                        <a:rPr lang="fi-FI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Puhkepargid</a:t>
                      </a:r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Tamsalu 100 </a:t>
                      </a:r>
                      <a:r>
                        <a:rPr lang="fi-FI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tamme</a:t>
                      </a:r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park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14385385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toetuse arvelt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44050209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muude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vahendite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arvelt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omaosalus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96532400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 </a:t>
                      </a:r>
                      <a:r>
                        <a:rPr lang="et-E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Puhkepargid</a:t>
                      </a:r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Lehtse spordiväljak MATA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02368548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toetuse arvelt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53 452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71734004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muude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vahendite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arvelt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omaosalus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27913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430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D6882-0D69-0932-D789-9A1AA9747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36FBC-86F4-858F-2E9F-557F0DAC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D0E27-626E-6EF5-AE59-E5A67276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25</a:t>
            </a:fld>
            <a:endParaRPr lang="et-EE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5FD6D4-0C36-73BA-C3C6-1A62479C8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384318"/>
              </p:ext>
            </p:extLst>
          </p:nvPr>
        </p:nvGraphicFramePr>
        <p:xfrm>
          <a:off x="474683" y="273046"/>
          <a:ext cx="10835318" cy="5803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4445">
                  <a:extLst>
                    <a:ext uri="{9D8B030D-6E8A-4147-A177-3AD203B41FA5}">
                      <a16:colId xmlns:a16="http://schemas.microsoft.com/office/drawing/2014/main" val="588323684"/>
                    </a:ext>
                  </a:extLst>
                </a:gridCol>
                <a:gridCol w="1176900">
                  <a:extLst>
                    <a:ext uri="{9D8B030D-6E8A-4147-A177-3AD203B41FA5}">
                      <a16:colId xmlns:a16="http://schemas.microsoft.com/office/drawing/2014/main" val="2926393962"/>
                    </a:ext>
                  </a:extLst>
                </a:gridCol>
                <a:gridCol w="983531">
                  <a:extLst>
                    <a:ext uri="{9D8B030D-6E8A-4147-A177-3AD203B41FA5}">
                      <a16:colId xmlns:a16="http://schemas.microsoft.com/office/drawing/2014/main" val="2250038495"/>
                    </a:ext>
                  </a:extLst>
                </a:gridCol>
                <a:gridCol w="1012570">
                  <a:extLst>
                    <a:ext uri="{9D8B030D-6E8A-4147-A177-3AD203B41FA5}">
                      <a16:colId xmlns:a16="http://schemas.microsoft.com/office/drawing/2014/main" val="3939230569"/>
                    </a:ext>
                  </a:extLst>
                </a:gridCol>
                <a:gridCol w="963384">
                  <a:extLst>
                    <a:ext uri="{9D8B030D-6E8A-4147-A177-3AD203B41FA5}">
                      <a16:colId xmlns:a16="http://schemas.microsoft.com/office/drawing/2014/main" val="3108755573"/>
                    </a:ext>
                  </a:extLst>
                </a:gridCol>
                <a:gridCol w="574488">
                  <a:extLst>
                    <a:ext uri="{9D8B030D-6E8A-4147-A177-3AD203B41FA5}">
                      <a16:colId xmlns:a16="http://schemas.microsoft.com/office/drawing/2014/main" val="17418954"/>
                    </a:ext>
                  </a:extLst>
                </a:gridCol>
              </a:tblGrid>
              <a:tr h="728903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Investeeringuobjektid</a:t>
                      </a:r>
                      <a:endParaRPr lang="et-EE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eelarve  </a:t>
                      </a:r>
                      <a:endParaRPr lang="et-EE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eelarve  </a:t>
                      </a:r>
                      <a:endParaRPr lang="et-EE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eelarve  </a:t>
                      </a:r>
                      <a:endParaRPr lang="et-EE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eelarve  </a:t>
                      </a:r>
                      <a:endParaRPr lang="et-EE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eelarve  </a:t>
                      </a:r>
                      <a:endParaRPr lang="et-EE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3318512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 </a:t>
                      </a:r>
                      <a:r>
                        <a:rPr lang="fi-FI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Puhkepargid</a:t>
                      </a:r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Tapa </a:t>
                      </a:r>
                      <a:r>
                        <a:rPr lang="fi-FI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Kiriku</a:t>
                      </a:r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ja </a:t>
                      </a:r>
                      <a:r>
                        <a:rPr lang="fi-FI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Kultuurikoja</a:t>
                      </a:r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pargi</a:t>
                      </a:r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lasteväljaku</a:t>
                      </a:r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uue</a:t>
                      </a:r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turvaaluse</a:t>
                      </a:r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rajamine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31 035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91933979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toetuse arvelt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5654252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muude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vahendite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arvelt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omaosalus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31 035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38422105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 Puhkepargid pargiinventar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2716064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toetuse arvelt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68766167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muude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vahendite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arvelt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omaosalus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86284904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 Jäneda spordihoone energiatõhususe</a:t>
                      </a:r>
                      <a:b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parandamise projekteerimistööd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7521860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toetuse arvelt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22667611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muude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vahendite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arvelt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omaosalus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30780406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 Muuseumid Porkuni väravatorn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86284163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toetuse arvelt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43816270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muude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vahendite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arvelt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omaosalus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859455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 Lasteaed Vikerkaar hoone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99405136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toetuse arvelt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1425694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muude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vahendite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arvelt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omaosalus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82655752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 Tamsalu Gümnaasium rattaparkla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7907550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toetuse arvelt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4606502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muude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vahendite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arvelt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omaosalus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29211457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 Koolitoit rasvapüüdja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9409717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toetuse arvelt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3968517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muude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vahendite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arvelt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omaosalus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748374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KÕIK KOKKU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895 155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59084459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toetuse arvelt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65 940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1 325 000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1 275 000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1258252"/>
                  </a:ext>
                </a:extLst>
              </a:tr>
              <a:tr h="20475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</a:t>
                      </a:r>
                      <a:r>
                        <a:rPr lang="fi-FI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muude</a:t>
                      </a:r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vahendite</a:t>
                      </a:r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arvelt</a:t>
                      </a:r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i-FI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omaosalus</a:t>
                      </a:r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829 215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2 075 000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2 075 000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5298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140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AF108-044A-30F6-DF9D-AD515CC8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26</a:t>
            </a:fld>
            <a:endParaRPr lang="et-EE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CBEBA9-2E65-C33F-D415-21F7977A2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055036"/>
              </p:ext>
            </p:extLst>
          </p:nvPr>
        </p:nvGraphicFramePr>
        <p:xfrm>
          <a:off x="379525" y="344647"/>
          <a:ext cx="11527535" cy="3342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6585">
                  <a:extLst>
                    <a:ext uri="{9D8B030D-6E8A-4147-A177-3AD203B41FA5}">
                      <a16:colId xmlns:a16="http://schemas.microsoft.com/office/drawing/2014/main" val="1983211820"/>
                    </a:ext>
                  </a:extLst>
                </a:gridCol>
                <a:gridCol w="707917">
                  <a:extLst>
                    <a:ext uri="{9D8B030D-6E8A-4147-A177-3AD203B41FA5}">
                      <a16:colId xmlns:a16="http://schemas.microsoft.com/office/drawing/2014/main" val="2343222108"/>
                    </a:ext>
                  </a:extLst>
                </a:gridCol>
                <a:gridCol w="766537">
                  <a:extLst>
                    <a:ext uri="{9D8B030D-6E8A-4147-A177-3AD203B41FA5}">
                      <a16:colId xmlns:a16="http://schemas.microsoft.com/office/drawing/2014/main" val="1244907419"/>
                    </a:ext>
                  </a:extLst>
                </a:gridCol>
                <a:gridCol w="710183">
                  <a:extLst>
                    <a:ext uri="{9D8B030D-6E8A-4147-A177-3AD203B41FA5}">
                      <a16:colId xmlns:a16="http://schemas.microsoft.com/office/drawing/2014/main" val="3856732758"/>
                    </a:ext>
                  </a:extLst>
                </a:gridCol>
                <a:gridCol w="752820">
                  <a:extLst>
                    <a:ext uri="{9D8B030D-6E8A-4147-A177-3AD203B41FA5}">
                      <a16:colId xmlns:a16="http://schemas.microsoft.com/office/drawing/2014/main" val="1460137835"/>
                    </a:ext>
                  </a:extLst>
                </a:gridCol>
                <a:gridCol w="752820">
                  <a:extLst>
                    <a:ext uri="{9D8B030D-6E8A-4147-A177-3AD203B41FA5}">
                      <a16:colId xmlns:a16="http://schemas.microsoft.com/office/drawing/2014/main" val="4219489148"/>
                    </a:ext>
                  </a:extLst>
                </a:gridCol>
                <a:gridCol w="752820">
                  <a:extLst>
                    <a:ext uri="{9D8B030D-6E8A-4147-A177-3AD203B41FA5}">
                      <a16:colId xmlns:a16="http://schemas.microsoft.com/office/drawing/2014/main" val="678969110"/>
                    </a:ext>
                  </a:extLst>
                </a:gridCol>
                <a:gridCol w="752820">
                  <a:extLst>
                    <a:ext uri="{9D8B030D-6E8A-4147-A177-3AD203B41FA5}">
                      <a16:colId xmlns:a16="http://schemas.microsoft.com/office/drawing/2014/main" val="3711054324"/>
                    </a:ext>
                  </a:extLst>
                </a:gridCol>
                <a:gridCol w="752820">
                  <a:extLst>
                    <a:ext uri="{9D8B030D-6E8A-4147-A177-3AD203B41FA5}">
                      <a16:colId xmlns:a16="http://schemas.microsoft.com/office/drawing/2014/main" val="1754499455"/>
                    </a:ext>
                  </a:extLst>
                </a:gridCol>
                <a:gridCol w="686783">
                  <a:extLst>
                    <a:ext uri="{9D8B030D-6E8A-4147-A177-3AD203B41FA5}">
                      <a16:colId xmlns:a16="http://schemas.microsoft.com/office/drawing/2014/main" val="1942404287"/>
                    </a:ext>
                  </a:extLst>
                </a:gridCol>
                <a:gridCol w="655086">
                  <a:extLst>
                    <a:ext uri="{9D8B030D-6E8A-4147-A177-3AD203B41FA5}">
                      <a16:colId xmlns:a16="http://schemas.microsoft.com/office/drawing/2014/main" val="4147578354"/>
                    </a:ext>
                  </a:extLst>
                </a:gridCol>
                <a:gridCol w="655086">
                  <a:extLst>
                    <a:ext uri="{9D8B030D-6E8A-4147-A177-3AD203B41FA5}">
                      <a16:colId xmlns:a16="http://schemas.microsoft.com/office/drawing/2014/main" val="1046519905"/>
                    </a:ext>
                  </a:extLst>
                </a:gridCol>
                <a:gridCol w="655086">
                  <a:extLst>
                    <a:ext uri="{9D8B030D-6E8A-4147-A177-3AD203B41FA5}">
                      <a16:colId xmlns:a16="http://schemas.microsoft.com/office/drawing/2014/main" val="1693252879"/>
                    </a:ext>
                  </a:extLst>
                </a:gridCol>
                <a:gridCol w="655086">
                  <a:extLst>
                    <a:ext uri="{9D8B030D-6E8A-4147-A177-3AD203B41FA5}">
                      <a16:colId xmlns:a16="http://schemas.microsoft.com/office/drawing/2014/main" val="574208861"/>
                    </a:ext>
                  </a:extLst>
                </a:gridCol>
                <a:gridCol w="655086">
                  <a:extLst>
                    <a:ext uri="{9D8B030D-6E8A-4147-A177-3AD203B41FA5}">
                      <a16:colId xmlns:a16="http://schemas.microsoft.com/office/drawing/2014/main" val="1567903505"/>
                    </a:ext>
                  </a:extLst>
                </a:gridCol>
              </a:tblGrid>
              <a:tr h="362699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Tapa valla laenukohustused</a:t>
                      </a:r>
                      <a:endParaRPr lang="et-EE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53537319"/>
                  </a:ext>
                </a:extLst>
              </a:tr>
              <a:tr h="380835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t-EE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t-EE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t-EE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et-EE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et-EE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et-EE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et-EE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et-EE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et-EE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2031</a:t>
                      </a:r>
                      <a:endParaRPr lang="et-EE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2032</a:t>
                      </a:r>
                      <a:endParaRPr lang="et-EE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2033</a:t>
                      </a:r>
                      <a:endParaRPr lang="et-EE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2034</a:t>
                      </a:r>
                      <a:endParaRPr lang="et-EE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2035</a:t>
                      </a:r>
                      <a:endParaRPr lang="et-EE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1749114"/>
                  </a:ext>
                </a:extLst>
              </a:tr>
              <a:tr h="169522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3105704"/>
                  </a:ext>
                </a:extLst>
              </a:tr>
              <a:tr h="380835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KOKKU</a:t>
                      </a:r>
                      <a:endParaRPr lang="et-EE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1 479 620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1 633 040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1 362 296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1 315 892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1 509 952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1 709 952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1 649 957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1 581 020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1 485 597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1 274 997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836 807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440 000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9574025"/>
                  </a:ext>
                </a:extLst>
              </a:tr>
              <a:tr h="362699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Jääk perioodi algul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10 438 774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9 964 254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9 001 958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9 686 066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10 176 114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8 866 162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7 216 205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5 635 185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4 149 588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2 874 591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2 037 784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1 437 784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957 784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5189423"/>
                  </a:ext>
                </a:extLst>
              </a:tr>
              <a:tr h="362699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Jääk perioodi lõpul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10 438 774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9 964 254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9 001 958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9 686 066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10 176 114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8 866 162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7 216 205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5 635 185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4 149 588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2 874 591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2 037 784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1 437 784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957 784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6694232"/>
                  </a:ext>
                </a:extLst>
              </a:tr>
              <a:tr h="175809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3900635"/>
                  </a:ext>
                </a:extLst>
              </a:tr>
              <a:tr h="380835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Eeldatavad intressikulud 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127 785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313 163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448 391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360 078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387 443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407 045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265 985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216 486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169 056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124 488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86 238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6798374"/>
                  </a:ext>
                </a:extLst>
              </a:tr>
              <a:tr h="362699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Intress %</a:t>
                      </a:r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8094570"/>
                  </a:ext>
                </a:extLst>
              </a:tr>
              <a:tr h="380835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Tagasimaksed kokku:</a:t>
                      </a:r>
                      <a:endParaRPr lang="et-EE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1 607 405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1 946 203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1 810 687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1 675 970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1 897 395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2 116 997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1 915 942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1 797 506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1 654 653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1 399 485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923 045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661 134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523 134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468 734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344587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D26B33E-A28D-86BE-BE47-C4DED6325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220336"/>
              </p:ext>
            </p:extLst>
          </p:nvPr>
        </p:nvGraphicFramePr>
        <p:xfrm>
          <a:off x="379525" y="4184074"/>
          <a:ext cx="11527534" cy="2221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1882">
                  <a:extLst>
                    <a:ext uri="{9D8B030D-6E8A-4147-A177-3AD203B41FA5}">
                      <a16:colId xmlns:a16="http://schemas.microsoft.com/office/drawing/2014/main" val="609453756"/>
                    </a:ext>
                  </a:extLst>
                </a:gridCol>
                <a:gridCol w="1116236">
                  <a:extLst>
                    <a:ext uri="{9D8B030D-6E8A-4147-A177-3AD203B41FA5}">
                      <a16:colId xmlns:a16="http://schemas.microsoft.com/office/drawing/2014/main" val="3423884904"/>
                    </a:ext>
                  </a:extLst>
                </a:gridCol>
                <a:gridCol w="1156052">
                  <a:extLst>
                    <a:ext uri="{9D8B030D-6E8A-4147-A177-3AD203B41FA5}">
                      <a16:colId xmlns:a16="http://schemas.microsoft.com/office/drawing/2014/main" val="2608331634"/>
                    </a:ext>
                  </a:extLst>
                </a:gridCol>
                <a:gridCol w="1352614">
                  <a:extLst>
                    <a:ext uri="{9D8B030D-6E8A-4147-A177-3AD203B41FA5}">
                      <a16:colId xmlns:a16="http://schemas.microsoft.com/office/drawing/2014/main" val="2720936019"/>
                    </a:ext>
                  </a:extLst>
                </a:gridCol>
                <a:gridCol w="1014460">
                  <a:extLst>
                    <a:ext uri="{9D8B030D-6E8A-4147-A177-3AD203B41FA5}">
                      <a16:colId xmlns:a16="http://schemas.microsoft.com/office/drawing/2014/main" val="2561114483"/>
                    </a:ext>
                  </a:extLst>
                </a:gridCol>
                <a:gridCol w="990687">
                  <a:extLst>
                    <a:ext uri="{9D8B030D-6E8A-4147-A177-3AD203B41FA5}">
                      <a16:colId xmlns:a16="http://schemas.microsoft.com/office/drawing/2014/main" val="1203696447"/>
                    </a:ext>
                  </a:extLst>
                </a:gridCol>
                <a:gridCol w="1119535">
                  <a:extLst>
                    <a:ext uri="{9D8B030D-6E8A-4147-A177-3AD203B41FA5}">
                      <a16:colId xmlns:a16="http://schemas.microsoft.com/office/drawing/2014/main" val="1434122013"/>
                    </a:ext>
                  </a:extLst>
                </a:gridCol>
                <a:gridCol w="1336068">
                  <a:extLst>
                    <a:ext uri="{9D8B030D-6E8A-4147-A177-3AD203B41FA5}">
                      <a16:colId xmlns:a16="http://schemas.microsoft.com/office/drawing/2014/main" val="3505679520"/>
                    </a:ext>
                  </a:extLst>
                </a:gridCol>
              </a:tblGrid>
              <a:tr h="438342">
                <a:tc>
                  <a:txBody>
                    <a:bodyPr/>
                    <a:lstStyle/>
                    <a:p>
                      <a:pPr algn="l" fontAlgn="b"/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täitmine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eeldatav täitmine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6617230"/>
                  </a:ext>
                </a:extLst>
              </a:tr>
              <a:tr h="377002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Finantseerimistegevus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454 504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-474 520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-962 296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684 108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490 048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-1 309 952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-1 649 957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03589339"/>
                  </a:ext>
                </a:extLst>
              </a:tr>
              <a:tr h="377002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Kohustiste võtmine (+)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1 934 120</a:t>
                      </a:r>
                      <a:endParaRPr lang="et-EE" sz="1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1 200 000</a:t>
                      </a:r>
                      <a:endParaRPr lang="et-EE" sz="1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400 000</a:t>
                      </a:r>
                      <a:endParaRPr lang="et-EE" sz="1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2 000 000</a:t>
                      </a:r>
                      <a:endParaRPr lang="et-EE" sz="1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2 000 000</a:t>
                      </a:r>
                      <a:endParaRPr lang="et-EE" sz="1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400 000</a:t>
                      </a:r>
                      <a:endParaRPr lang="et-EE" sz="1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97703986"/>
                  </a:ext>
                </a:extLst>
              </a:tr>
              <a:tr h="377002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Kohustiste tasumine (-)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-1 479 616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-1 674 520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-1 362 296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-1 315 892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-1 509 952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-1 709 952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-1 649 957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8709741"/>
                  </a:ext>
                </a:extLst>
              </a:tr>
              <a:tr h="65250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Likviidsete</a:t>
                      </a:r>
                      <a:r>
                        <a:rPr lang="fi-FI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varade</a:t>
                      </a:r>
                      <a:r>
                        <a:rPr lang="fi-FI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muutus (+ suurenemine, </a:t>
                      </a:r>
                      <a:endParaRPr lang="et-EE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fi-FI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vähenemine)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-22 625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-1 182 660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-319 930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276 427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232 588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-21 877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-108 282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9058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32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844E-D5D7-72E5-93B3-951FE7B7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E5A28C-EB42-057B-F12C-33FC22E79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000" y="84112"/>
            <a:ext cx="8497527" cy="601881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759C4-F5B8-8446-6122-B84B49A8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CCDA4-04BD-9C16-B16D-AFD1ED8DA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90361-4272-CEF1-D625-17CE8112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229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2D912-FCC6-7533-D06E-23081E803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521" y="452075"/>
            <a:ext cx="9540000" cy="4959262"/>
          </a:xfrm>
        </p:spPr>
        <p:txBody>
          <a:bodyPr/>
          <a:lstStyle/>
          <a:p>
            <a:endParaRPr lang="et-EE" dirty="0"/>
          </a:p>
          <a:p>
            <a:r>
              <a:rPr lang="et-EE" dirty="0"/>
              <a:t>Tapa Vallavolikogu I lugemine </a:t>
            </a:r>
            <a:r>
              <a:rPr lang="et-EE" b="1" dirty="0"/>
              <a:t>25.01.2024</a:t>
            </a:r>
          </a:p>
          <a:p>
            <a:endParaRPr lang="et-EE" dirty="0"/>
          </a:p>
          <a:p>
            <a:r>
              <a:rPr lang="et-EE" dirty="0"/>
              <a:t>Eelnõu avalik väljapanek </a:t>
            </a:r>
            <a:r>
              <a:rPr lang="et-EE" b="1" dirty="0"/>
              <a:t>29.01 - 12.02.2024 </a:t>
            </a:r>
          </a:p>
          <a:p>
            <a:endParaRPr lang="et-EE" dirty="0"/>
          </a:p>
          <a:p>
            <a:r>
              <a:rPr lang="et-EE" dirty="0"/>
              <a:t>Parandusettepanekute esitamise tähtaeg </a:t>
            </a:r>
            <a:r>
              <a:rPr lang="et-EE" b="1" dirty="0"/>
              <a:t>16.02.2024 kell 10 00</a:t>
            </a:r>
          </a:p>
          <a:p>
            <a:endParaRPr lang="et-EE" dirty="0"/>
          </a:p>
          <a:p>
            <a:r>
              <a:rPr lang="et-EE" dirty="0"/>
              <a:t>Tapa Vallavalitsus </a:t>
            </a:r>
            <a:r>
              <a:rPr lang="et-EE" b="1" i="1" dirty="0"/>
              <a:t>21.02.2024</a:t>
            </a:r>
            <a:r>
              <a:rPr lang="et-EE" dirty="0"/>
              <a:t> istungil esitatud ettepanekud menetlus ja seisukoha andmine</a:t>
            </a:r>
          </a:p>
          <a:p>
            <a:endParaRPr lang="et-EE" dirty="0"/>
          </a:p>
          <a:p>
            <a:r>
              <a:rPr lang="et-EE" dirty="0"/>
              <a:t>Tapa Vallavolikogu II lugemine </a:t>
            </a:r>
            <a:r>
              <a:rPr lang="et-EE" b="1" i="1" dirty="0"/>
              <a:t>29.02.2024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6496F-E78D-97AE-81CA-551890BD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E0F6F-0438-3DD5-BF83-883EF60F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34798-D055-1A5F-512B-A0AB4235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9129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4ECB-7785-C0A1-9370-6AF8A0CD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B1572-184A-BC52-4775-04B8A63EF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464B0-908C-8061-C83C-AF3572651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42526-C557-5E70-0D79-A79AEA7A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5</a:t>
            </a:fld>
            <a:endParaRPr lang="et-EE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5E5E145E-B856-F20B-05AF-B1B2B5DFB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203" y="90054"/>
            <a:ext cx="9977425" cy="6019801"/>
          </a:xfrm>
        </p:spPr>
      </p:pic>
    </p:spTree>
    <p:extLst>
      <p:ext uri="{BB962C8B-B14F-4D97-AF65-F5344CB8AC3E}">
        <p14:creationId xmlns:p14="http://schemas.microsoft.com/office/powerpoint/2010/main" val="184902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8207-90C1-FBFE-DFE6-4DC28087E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0" y="609600"/>
            <a:ext cx="9540000" cy="628073"/>
          </a:xfrm>
        </p:spPr>
        <p:txBody>
          <a:bodyPr>
            <a:normAutofit/>
          </a:bodyPr>
          <a:lstStyle/>
          <a:p>
            <a:pPr algn="ctr"/>
            <a:r>
              <a:rPr lang="et-EE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Rahvastiku arv ja vanuseline jaotis Tapa vallas aastatel 2018-2023 </a:t>
            </a:r>
            <a:endParaRPr lang="et-EE" sz="1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3F6DF-D0BA-AA0F-6A02-A6942A53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6B076-5DE4-C489-98B8-66B917B1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Tapa Vallavalitsus | Pikk 15, Tapa | 322 9650 | vallavalitsus@tapa.ee | www.tapa.ee</a:t>
            </a:r>
            <a:endParaRPr lang="et-E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23F14-A469-AFE0-5275-3F47A0A8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6</a:t>
            </a:fld>
            <a:endParaRPr lang="et-EE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73F9E1B-ADB6-7547-8B26-5AAC86E03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333638"/>
              </p:ext>
            </p:extLst>
          </p:nvPr>
        </p:nvGraphicFramePr>
        <p:xfrm>
          <a:off x="682840" y="1158190"/>
          <a:ext cx="10412623" cy="4279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340">
                  <a:extLst>
                    <a:ext uri="{9D8B030D-6E8A-4147-A177-3AD203B41FA5}">
                      <a16:colId xmlns:a16="http://schemas.microsoft.com/office/drawing/2014/main" val="4192785203"/>
                    </a:ext>
                  </a:extLst>
                </a:gridCol>
                <a:gridCol w="1228153">
                  <a:extLst>
                    <a:ext uri="{9D8B030D-6E8A-4147-A177-3AD203B41FA5}">
                      <a16:colId xmlns:a16="http://schemas.microsoft.com/office/drawing/2014/main" val="2864091157"/>
                    </a:ext>
                  </a:extLst>
                </a:gridCol>
                <a:gridCol w="1192620">
                  <a:extLst>
                    <a:ext uri="{9D8B030D-6E8A-4147-A177-3AD203B41FA5}">
                      <a16:colId xmlns:a16="http://schemas.microsoft.com/office/drawing/2014/main" val="977091782"/>
                    </a:ext>
                  </a:extLst>
                </a:gridCol>
                <a:gridCol w="1352899">
                  <a:extLst>
                    <a:ext uri="{9D8B030D-6E8A-4147-A177-3AD203B41FA5}">
                      <a16:colId xmlns:a16="http://schemas.microsoft.com/office/drawing/2014/main" val="548881572"/>
                    </a:ext>
                  </a:extLst>
                </a:gridCol>
                <a:gridCol w="3107559">
                  <a:extLst>
                    <a:ext uri="{9D8B030D-6E8A-4147-A177-3AD203B41FA5}">
                      <a16:colId xmlns:a16="http://schemas.microsoft.com/office/drawing/2014/main" val="3676356379"/>
                    </a:ext>
                  </a:extLst>
                </a:gridCol>
                <a:gridCol w="1327949">
                  <a:extLst>
                    <a:ext uri="{9D8B030D-6E8A-4147-A177-3AD203B41FA5}">
                      <a16:colId xmlns:a16="http://schemas.microsoft.com/office/drawing/2014/main" val="1242095112"/>
                    </a:ext>
                  </a:extLst>
                </a:gridCol>
                <a:gridCol w="1035103">
                  <a:extLst>
                    <a:ext uri="{9D8B030D-6E8A-4147-A177-3AD203B41FA5}">
                      <a16:colId xmlns:a16="http://schemas.microsoft.com/office/drawing/2014/main" val="2581745537"/>
                    </a:ext>
                  </a:extLst>
                </a:gridCol>
              </a:tblGrid>
              <a:tr h="541830">
                <a:tc rowSpan="2">
                  <a:txBody>
                    <a:bodyPr/>
                    <a:lstStyle/>
                    <a:p>
                      <a:pPr marL="6350" indent="-63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dirty="0">
                          <a:effectLst/>
                        </a:rPr>
                        <a:t>Aasta </a:t>
                      </a:r>
                      <a:endParaRPr lang="et-E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6350" indent="-63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dirty="0">
                          <a:effectLst/>
                        </a:rPr>
                        <a:t>lapsed 0-6</a:t>
                      </a:r>
                      <a:endParaRPr lang="et-E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6350" indent="-6350" algn="just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dirty="0">
                          <a:effectLst/>
                        </a:rPr>
                        <a:t>lapsed 7-18</a:t>
                      </a:r>
                      <a:endParaRPr lang="et-E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6350" indent="-6350" algn="just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lapsed 7-15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tööealised 19-64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6350" indent="-63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eakad 65-…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Rahvaarv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8457162"/>
                  </a:ext>
                </a:extLst>
              </a:tr>
              <a:tr h="415338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indent="153035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KOKKU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8258749"/>
                  </a:ext>
                </a:extLst>
              </a:tr>
              <a:tr h="415338">
                <a:tc>
                  <a:txBody>
                    <a:bodyPr/>
                    <a:lstStyle/>
                    <a:p>
                      <a:pPr marL="6350" indent="-6350" algn="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dirty="0">
                          <a:effectLst/>
                        </a:rPr>
                        <a:t>2024</a:t>
                      </a:r>
                      <a:endParaRPr lang="et-E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dirty="0">
                          <a:effectLst/>
                        </a:rPr>
                        <a:t>1 370</a:t>
                      </a:r>
                      <a:endParaRPr lang="et-E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dirty="0">
                          <a:effectLst/>
                        </a:rPr>
                        <a:t>1 011 </a:t>
                      </a:r>
                      <a:endParaRPr lang="et-E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dirty="0">
                          <a:effectLst/>
                        </a:rPr>
                        <a:t>5 787</a:t>
                      </a:r>
                      <a:endParaRPr lang="et-E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dirty="0">
                          <a:effectLst/>
                        </a:rPr>
                        <a:t>2 811</a:t>
                      </a:r>
                      <a:endParaRPr lang="et-E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b="1" dirty="0">
                          <a:effectLst/>
                        </a:rPr>
                        <a:t>10 559</a:t>
                      </a:r>
                      <a:endParaRPr lang="et-EE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2703584"/>
                  </a:ext>
                </a:extLst>
              </a:tr>
              <a:tr h="415338">
                <a:tc>
                  <a:txBody>
                    <a:bodyPr/>
                    <a:lstStyle/>
                    <a:p>
                      <a:pPr marL="6350" indent="-6350" algn="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dirty="0">
                          <a:effectLst/>
                        </a:rPr>
                        <a:t>2023</a:t>
                      </a:r>
                      <a:endParaRPr lang="et-E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dirty="0">
                          <a:effectLst/>
                        </a:rPr>
                        <a:t>625</a:t>
                      </a:r>
                      <a:endParaRPr lang="et-E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dirty="0">
                          <a:effectLst/>
                        </a:rPr>
                        <a:t>1 384</a:t>
                      </a:r>
                      <a:endParaRPr lang="et-E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dirty="0">
                          <a:effectLst/>
                        </a:rPr>
                        <a:t>1 039</a:t>
                      </a:r>
                      <a:endParaRPr lang="et-E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dirty="0">
                          <a:effectLst/>
                        </a:rPr>
                        <a:t>5 837</a:t>
                      </a:r>
                      <a:endParaRPr lang="et-E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dirty="0">
                          <a:effectLst/>
                        </a:rPr>
                        <a:t>2 782</a:t>
                      </a:r>
                      <a:endParaRPr lang="et-E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dirty="0">
                          <a:effectLst/>
                        </a:rPr>
                        <a:t>10 628</a:t>
                      </a:r>
                      <a:endParaRPr lang="et-E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9028089"/>
                  </a:ext>
                </a:extLst>
              </a:tr>
              <a:tr h="415338">
                <a:tc>
                  <a:txBody>
                    <a:bodyPr/>
                    <a:lstStyle/>
                    <a:p>
                      <a:pPr marL="6350" indent="-6350" algn="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2022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606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dirty="0">
                          <a:effectLst/>
                        </a:rPr>
                        <a:t>1 350</a:t>
                      </a:r>
                      <a:endParaRPr lang="et-E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1 012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5 842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2 751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10 549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9402979"/>
                  </a:ext>
                </a:extLst>
              </a:tr>
              <a:tr h="415338">
                <a:tc>
                  <a:txBody>
                    <a:bodyPr/>
                    <a:lstStyle/>
                    <a:p>
                      <a:pPr marL="6350" indent="-6350" algn="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2021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631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1 338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dirty="0">
                          <a:effectLst/>
                        </a:rPr>
                        <a:t>990</a:t>
                      </a:r>
                      <a:endParaRPr lang="et-E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5 975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2 704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10 648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2520535"/>
                  </a:ext>
                </a:extLst>
              </a:tr>
              <a:tr h="415338">
                <a:tc>
                  <a:txBody>
                    <a:bodyPr/>
                    <a:lstStyle/>
                    <a:p>
                      <a:pPr marL="6350" indent="-6350" algn="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2020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722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1 377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1 016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dirty="0">
                          <a:effectLst/>
                        </a:rPr>
                        <a:t>6 097</a:t>
                      </a:r>
                      <a:endParaRPr lang="et-E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2 565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10 761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3186207"/>
                  </a:ext>
                </a:extLst>
              </a:tr>
              <a:tr h="415338">
                <a:tc>
                  <a:txBody>
                    <a:bodyPr/>
                    <a:lstStyle/>
                    <a:p>
                      <a:pPr marL="6350" indent="-6350" algn="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2019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738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1 420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1 042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dirty="0">
                          <a:effectLst/>
                        </a:rPr>
                        <a:t>6 407</a:t>
                      </a:r>
                      <a:endParaRPr lang="et-E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2 517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11 082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853650"/>
                  </a:ext>
                </a:extLst>
              </a:tr>
              <a:tr h="415338">
                <a:tc>
                  <a:txBody>
                    <a:bodyPr/>
                    <a:lstStyle/>
                    <a:p>
                      <a:pPr marL="6350" indent="-6350" algn="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2018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735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1 473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1 063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dirty="0">
                          <a:effectLst/>
                        </a:rPr>
                        <a:t>6 529</a:t>
                      </a:r>
                      <a:endParaRPr lang="et-E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dirty="0">
                          <a:effectLst/>
                        </a:rPr>
                        <a:t>2 515</a:t>
                      </a:r>
                      <a:endParaRPr lang="et-E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dirty="0">
                          <a:effectLst/>
                        </a:rPr>
                        <a:t>11 252</a:t>
                      </a:r>
                      <a:endParaRPr lang="et-E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8007378"/>
                  </a:ext>
                </a:extLst>
              </a:tr>
              <a:tr h="415338">
                <a:tc>
                  <a:txBody>
                    <a:bodyPr/>
                    <a:lstStyle/>
                    <a:p>
                      <a:pPr marL="6350" indent="-6350" algn="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2017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722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1 469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t-E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6 705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>
                          <a:effectLst/>
                        </a:rPr>
                        <a:t>2 485</a:t>
                      </a:r>
                      <a:endParaRPr lang="et-E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t-EE" sz="1600" dirty="0">
                          <a:effectLst/>
                        </a:rPr>
                        <a:t>11 381</a:t>
                      </a:r>
                      <a:endParaRPr lang="et-E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5173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9997D68-4645-17F0-1DAA-8FA968CFA8F4}"/>
              </a:ext>
            </a:extLst>
          </p:cNvPr>
          <p:cNvSpPr txBox="1"/>
          <p:nvPr/>
        </p:nvSpPr>
        <p:spPr>
          <a:xfrm>
            <a:off x="682840" y="5358579"/>
            <a:ext cx="6104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t-EE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t-EE" i="1" dirty="0">
                <a:solidFill>
                  <a:schemeClr val="bg1"/>
                </a:solidFill>
                <a:latin typeface="Times New Roman" panose="02020603050405020304" pitchFamily="18" charset="0"/>
              </a:rPr>
              <a:t>(allikas:rahvastikuregister.01.01.2024)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6895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8207-90C1-FBFE-DFE6-4DC28087E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0" y="609600"/>
            <a:ext cx="9540000" cy="628073"/>
          </a:xfrm>
        </p:spPr>
        <p:txBody>
          <a:bodyPr>
            <a:normAutofit/>
          </a:bodyPr>
          <a:lstStyle/>
          <a:p>
            <a:pPr algn="ctr"/>
            <a:r>
              <a:rPr lang="et-EE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Rahvastiku arv ja vanuseline jaotis Tapa vallas aastatel 2018-2023</a:t>
            </a:r>
            <a:endParaRPr lang="et-EE" sz="1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3F6DF-D0BA-AA0F-6A02-A6942A53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6B076-5DE4-C489-98B8-66B917B1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Tapa Vallavalitsus | Pikk 15, Tapa | 322 9650 | vallavalitsus@tapa.ee | www.tapa.ee</a:t>
            </a:r>
            <a:endParaRPr lang="et-E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23F14-A469-AFE0-5275-3F47A0A8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7</a:t>
            </a:fld>
            <a:endParaRPr lang="et-E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8B1D27-7BF2-F654-053D-E9B8D731B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0" y="1153816"/>
            <a:ext cx="9108306" cy="4352040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A81372-122C-68F5-F043-D7DB9DC2F7CF}"/>
              </a:ext>
            </a:extLst>
          </p:cNvPr>
          <p:cNvSpPr txBox="1"/>
          <p:nvPr/>
        </p:nvSpPr>
        <p:spPr>
          <a:xfrm>
            <a:off x="838617" y="5528544"/>
            <a:ext cx="9195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t-EE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allikas:Statistikaameti</a:t>
            </a:r>
            <a:r>
              <a:rPr lang="et-EE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juhtimislauad).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8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FD76-4FB1-D8DD-F6F9-870D96FB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0" y="609600"/>
            <a:ext cx="9540000" cy="424873"/>
          </a:xfrm>
        </p:spPr>
        <p:txBody>
          <a:bodyPr>
            <a:normAutofit fontScale="90000"/>
          </a:bodyPr>
          <a:lstStyle/>
          <a:p>
            <a:pPr algn="ctr"/>
            <a:r>
              <a:rPr lang="et-EE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Rändesaldo Tapa vallas aastatel 2015-2022</a:t>
            </a:r>
            <a:br>
              <a:rPr lang="et-E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t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A562-C7FF-2706-38C4-F560EC35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05.02.2024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43E03-1AB5-9201-4079-A5DE9280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Tapa Vallavalitsus | Pikk 15, Tapa | 322 9650 | vallavalitsus@tapa.ee | www.tapa.ee</a:t>
            </a:r>
            <a:endParaRPr lang="et-E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EA668-E393-4F75-E0C6-6C6943A3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8</a:t>
            </a:fld>
            <a:endParaRPr lang="et-EE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A3801D-88E9-5484-011F-6E5CD6F74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37126"/>
              </p:ext>
            </p:extLst>
          </p:nvPr>
        </p:nvGraphicFramePr>
        <p:xfrm>
          <a:off x="796928" y="1337555"/>
          <a:ext cx="9283402" cy="4252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6934">
                  <a:extLst>
                    <a:ext uri="{9D8B030D-6E8A-4147-A177-3AD203B41FA5}">
                      <a16:colId xmlns:a16="http://schemas.microsoft.com/office/drawing/2014/main" val="1292583895"/>
                    </a:ext>
                  </a:extLst>
                </a:gridCol>
                <a:gridCol w="1203109">
                  <a:extLst>
                    <a:ext uri="{9D8B030D-6E8A-4147-A177-3AD203B41FA5}">
                      <a16:colId xmlns:a16="http://schemas.microsoft.com/office/drawing/2014/main" val="819263839"/>
                    </a:ext>
                  </a:extLst>
                </a:gridCol>
                <a:gridCol w="1328314">
                  <a:extLst>
                    <a:ext uri="{9D8B030D-6E8A-4147-A177-3AD203B41FA5}">
                      <a16:colId xmlns:a16="http://schemas.microsoft.com/office/drawing/2014/main" val="205347969"/>
                    </a:ext>
                  </a:extLst>
                </a:gridCol>
                <a:gridCol w="1212215">
                  <a:extLst>
                    <a:ext uri="{9D8B030D-6E8A-4147-A177-3AD203B41FA5}">
                      <a16:colId xmlns:a16="http://schemas.microsoft.com/office/drawing/2014/main" val="1942084728"/>
                    </a:ext>
                  </a:extLst>
                </a:gridCol>
                <a:gridCol w="1328314">
                  <a:extLst>
                    <a:ext uri="{9D8B030D-6E8A-4147-A177-3AD203B41FA5}">
                      <a16:colId xmlns:a16="http://schemas.microsoft.com/office/drawing/2014/main" val="2889417934"/>
                    </a:ext>
                  </a:extLst>
                </a:gridCol>
                <a:gridCol w="1321485">
                  <a:extLst>
                    <a:ext uri="{9D8B030D-6E8A-4147-A177-3AD203B41FA5}">
                      <a16:colId xmlns:a16="http://schemas.microsoft.com/office/drawing/2014/main" val="2675129034"/>
                    </a:ext>
                  </a:extLst>
                </a:gridCol>
                <a:gridCol w="1433031">
                  <a:extLst>
                    <a:ext uri="{9D8B030D-6E8A-4147-A177-3AD203B41FA5}">
                      <a16:colId xmlns:a16="http://schemas.microsoft.com/office/drawing/2014/main" val="4264628904"/>
                    </a:ext>
                  </a:extLst>
                </a:gridCol>
              </a:tblGrid>
              <a:tr h="386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t-EE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 dirty="0">
                          <a:effectLst/>
                        </a:rPr>
                        <a:t>Sisseränne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Väljaränne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Rändesaldo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441993"/>
                  </a:ext>
                </a:extLst>
              </a:tr>
              <a:tr h="708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t-EE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 dirty="0">
                          <a:effectLst/>
                        </a:rPr>
                        <a:t>Siseränne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 dirty="0" err="1">
                          <a:effectLst/>
                        </a:rPr>
                        <a:t>Välisränne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Siseränne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Välisränne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 dirty="0">
                          <a:effectLst/>
                        </a:rPr>
                        <a:t>Siseränne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Välisränne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82757852"/>
                  </a:ext>
                </a:extLst>
              </a:tr>
              <a:tr h="386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 dirty="0">
                          <a:effectLst/>
                        </a:rPr>
                        <a:t>2015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 dirty="0">
                          <a:effectLst/>
                        </a:rPr>
                        <a:t>245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 dirty="0">
                          <a:effectLst/>
                        </a:rPr>
                        <a:t>90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395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85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-150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5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04238474"/>
                  </a:ext>
                </a:extLst>
              </a:tr>
              <a:tr h="386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2016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 dirty="0">
                          <a:effectLst/>
                        </a:rPr>
                        <a:t>240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 dirty="0">
                          <a:effectLst/>
                        </a:rPr>
                        <a:t>71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370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83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-130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-12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52537252"/>
                  </a:ext>
                </a:extLst>
              </a:tr>
              <a:tr h="386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2017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311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 dirty="0">
                          <a:effectLst/>
                        </a:rPr>
                        <a:t>78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 dirty="0">
                          <a:effectLst/>
                        </a:rPr>
                        <a:t>355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74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-44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4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7642853"/>
                  </a:ext>
                </a:extLst>
              </a:tr>
              <a:tr h="386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2018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316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90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413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 dirty="0">
                          <a:effectLst/>
                        </a:rPr>
                        <a:t>54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-97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36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88185821"/>
                  </a:ext>
                </a:extLst>
              </a:tr>
              <a:tr h="386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2019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364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94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455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 dirty="0">
                          <a:effectLst/>
                        </a:rPr>
                        <a:t>68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 dirty="0">
                          <a:effectLst/>
                        </a:rPr>
                        <a:t>-91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26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51241611"/>
                  </a:ext>
                </a:extLst>
              </a:tr>
              <a:tr h="386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2020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301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71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373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57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 dirty="0">
                          <a:effectLst/>
                        </a:rPr>
                        <a:t>-72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14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09719398"/>
                  </a:ext>
                </a:extLst>
              </a:tr>
              <a:tr h="4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2021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311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88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276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62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 dirty="0">
                          <a:effectLst/>
                        </a:rPr>
                        <a:t>35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 dirty="0">
                          <a:effectLst/>
                        </a:rPr>
                        <a:t>26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8152552"/>
                  </a:ext>
                </a:extLst>
              </a:tr>
              <a:tr h="386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2022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456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317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420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>
                          <a:effectLst/>
                        </a:rPr>
                        <a:t>66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 b="1" dirty="0">
                          <a:effectLst/>
                        </a:rPr>
                        <a:t>36</a:t>
                      </a:r>
                      <a:endParaRPr lang="et-E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t-EE" sz="1600" b="1" dirty="0">
                          <a:effectLst/>
                        </a:rPr>
                        <a:t>251</a:t>
                      </a:r>
                      <a:endParaRPr lang="et-E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95647156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CD17DBE-D1A4-5CBE-2835-11D2E607EDEA}"/>
              </a:ext>
            </a:extLst>
          </p:cNvPr>
          <p:cNvSpPr txBox="1"/>
          <p:nvPr/>
        </p:nvSpPr>
        <p:spPr>
          <a:xfrm>
            <a:off x="882000" y="5671468"/>
            <a:ext cx="6104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(allikas: Statistikaameti juhtimislauad</a:t>
            </a:r>
            <a:r>
              <a:rPr lang="et-EE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70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FD76-4FB1-D8DD-F6F9-870D96FB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0" y="609600"/>
            <a:ext cx="9540000" cy="1320800"/>
          </a:xfrm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i-FI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Aasta </a:t>
            </a:r>
            <a:r>
              <a:rPr lang="fi-FI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keskmine</a:t>
            </a:r>
            <a:r>
              <a:rPr lang="fi-FI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registreeritud</a:t>
            </a:r>
            <a:r>
              <a:rPr lang="fi-FI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töötute</a:t>
            </a:r>
            <a:r>
              <a:rPr lang="fi-FI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arv</a:t>
            </a:r>
            <a:r>
              <a:rPr lang="fi-FI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Lääne</a:t>
            </a:r>
            <a:r>
              <a:rPr lang="fi-FI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-Viru </a:t>
            </a:r>
            <a:r>
              <a:rPr lang="fi-FI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maakonnas</a:t>
            </a:r>
            <a:r>
              <a:rPr lang="fi-FI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ja </a:t>
            </a:r>
            <a:br>
              <a:rPr lang="et-EE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Tapa </a:t>
            </a:r>
            <a:r>
              <a:rPr lang="fi-FI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vallas</a:t>
            </a:r>
            <a:r>
              <a:rPr lang="fi-FI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2018-2023 I </a:t>
            </a:r>
            <a:r>
              <a:rPr lang="fi-FI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br>
              <a:rPr lang="et-EE" sz="2000" dirty="0">
                <a:effectLst/>
              </a:rPr>
            </a:br>
            <a:br>
              <a:rPr lang="et-EE" sz="2000" dirty="0">
                <a:effectLst/>
              </a:rPr>
            </a:br>
            <a:endParaRPr lang="et-EE" sz="2000" dirty="0"/>
          </a:p>
        </p:txBody>
      </p:sp>
      <p:pic>
        <p:nvPicPr>
          <p:cNvPr id="8" name="Content Placeholder 7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04EB76E2-3AE2-2CDA-D4F9-2A17D0337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680" y="1266800"/>
            <a:ext cx="7742117" cy="4653507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A562-C7FF-2706-38C4-F560EC35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66274" y="6040800"/>
            <a:ext cx="9119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D2C7AAA-A756-48A6-867E-3DEB86414DD4}" type="datetime1">
              <a:rPr lang="et-EE" smtClean="0"/>
              <a:pPr>
                <a:spcAft>
                  <a:spcPts val="600"/>
                </a:spcAft>
              </a:pPr>
              <a:t>05.02.2024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43E03-1AB5-9201-4079-A5DE9280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8680" y="6186330"/>
            <a:ext cx="76238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Tapa Vallavalitsus | Pikk 15, Tapa | 322 9650 | vallavalitsus@tapa.ee | www.tapa.ee</a:t>
            </a:r>
            <a:endParaRPr lang="et-E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EA668-E393-4F75-E0C6-6C6943A3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38661" y="6040800"/>
            <a:ext cx="6833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F1D2D8F-F5A0-48B9-82D4-5E59CC4642C5}" type="slidenum">
              <a:rPr lang="et-EE" smtClean="0"/>
              <a:pPr>
                <a:spcAft>
                  <a:spcPts val="600"/>
                </a:spcAft>
              </a:pPr>
              <a:t>9</a:t>
            </a:fld>
            <a:endParaRPr lang="et-E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CFA71A-F951-3F7D-3418-62F21D04AFF7}"/>
              </a:ext>
            </a:extLst>
          </p:cNvPr>
          <p:cNvSpPr txBox="1"/>
          <p:nvPr/>
        </p:nvSpPr>
        <p:spPr>
          <a:xfrm>
            <a:off x="1000965" y="5879068"/>
            <a:ext cx="6104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t-EE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allikas: töötukassa, statistikaamet).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346919"/>
      </p:ext>
    </p:extLst>
  </p:cSld>
  <p:clrMapOvr>
    <a:masterClrMapping/>
  </p:clrMapOvr>
</p:sld>
</file>

<file path=ppt/theme/theme1.xml><?xml version="1.0" encoding="utf-8"?>
<a:theme xmlns:a="http://schemas.openxmlformats.org/drawingml/2006/main" name="Fassett">
  <a:themeElements>
    <a:clrScheme name="Sinin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s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paVV_v4.potx" id="{6ED80967-62B3-43C1-8578-B2B48B4B0AE4}" vid="{A9A7F58F-0184-40AB-9EB7-9E889FFD11F5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TapaVV_plank</Template>
  <TotalTime>21812</TotalTime>
  <Words>3321</Words>
  <Application>Microsoft Office PowerPoint</Application>
  <PresentationFormat>Widescreen</PresentationFormat>
  <Paragraphs>1251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Times New Roman</vt:lpstr>
      <vt:lpstr>Trebuchet MS</vt:lpstr>
      <vt:lpstr>Trebuchet MS (Body)</vt:lpstr>
      <vt:lpstr>Wingdings 3</vt:lpstr>
      <vt:lpstr>Fassett</vt:lpstr>
      <vt:lpstr>Tapa valla arengukava 2023-2035 ja eelarvestrateegia 2024-2028 </vt:lpstr>
      <vt:lpstr>PowerPoint Presentation</vt:lpstr>
      <vt:lpstr>PowerPoint Presentation</vt:lpstr>
      <vt:lpstr>PowerPoint Presentation</vt:lpstr>
      <vt:lpstr>PowerPoint Presentation</vt:lpstr>
      <vt:lpstr>Rahvastiku arv ja vanuseline jaotis Tapa vallas aastatel 2018-2023 </vt:lpstr>
      <vt:lpstr>Rahvastiku arv ja vanuseline jaotis Tapa vallas aastatel 2018-2023</vt:lpstr>
      <vt:lpstr>Rändesaldo Tapa vallas aastatel 2015-2022 </vt:lpstr>
      <vt:lpstr>Aasta keskmine registreeritud töötute arv Lääne-Viru maakonnas ja  Tapa vallas 2018-2023 I pa  </vt:lpstr>
      <vt:lpstr>Tapa valla ettevõtete peamised tegevusalad seisuga 01.01.2023</vt:lpstr>
      <vt:lpstr>Brutotulu saajate arv vanuserühma ja soo järgi Tapa vallas 2018-2022</vt:lpstr>
      <vt:lpstr>Palgatöötaja kuu keskmine brutotulu vanuserühma ja soo järgi Tapa vallas 2018-2022 </vt:lpstr>
      <vt:lpstr>Alusharidus 2020-2023  </vt:lpstr>
      <vt:lpstr>Üldharidus 2020-2023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Pealkiri</dc:title>
  <dc:creator>Marko Teiva</dc:creator>
  <cp:lastModifiedBy>Marko Teiva</cp:lastModifiedBy>
  <cp:revision>89</cp:revision>
  <dcterms:created xsi:type="dcterms:W3CDTF">2022-11-03T11:20:26Z</dcterms:created>
  <dcterms:modified xsi:type="dcterms:W3CDTF">2024-02-07T13:13:40Z</dcterms:modified>
</cp:coreProperties>
</file>